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02" r:id="rId3"/>
    <p:sldId id="294" r:id="rId4"/>
    <p:sldId id="285" r:id="rId5"/>
    <p:sldId id="290" r:id="rId6"/>
    <p:sldId id="298" r:id="rId7"/>
    <p:sldId id="303" r:id="rId8"/>
    <p:sldId id="297" r:id="rId9"/>
    <p:sldId id="296" r:id="rId10"/>
    <p:sldId id="291" r:id="rId11"/>
    <p:sldId id="287" r:id="rId12"/>
    <p:sldId id="268" r:id="rId13"/>
    <p:sldId id="274" r:id="rId14"/>
  </p:sldIdLst>
  <p:sldSz cx="12192000" cy="6858000"/>
  <p:notesSz cx="6797675" cy="9926638"/>
  <p:embeddedFontLst>
    <p:embeddedFont>
      <p:font typeface="Roboto Black" panose="02000000000000000000" pitchFamily="2" charset="0"/>
      <p:bold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CS Standard" panose="020B0604020202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3FE"/>
    <a:srgbClr val="00FE73"/>
    <a:srgbClr val="89FFBE"/>
    <a:srgbClr val="D5FFE8"/>
    <a:srgbClr val="FFFFD1"/>
    <a:srgbClr val="FFFF00"/>
    <a:srgbClr val="FF5000"/>
    <a:srgbClr val="C0BC00"/>
    <a:srgbClr val="9975CD"/>
    <a:srgbClr val="BB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15" autoAdjust="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07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k-engrs04.corp.avtodor-eng.ru\odis\!&#1051;.%20&#1055;&#1059;&#1041;&#1051;&#1048;&#1050;&#1040;&#1062;&#1048;&#1048;\2021-11-22%20&#1059;&#1075;&#1083;&#1099;%20&#1087;&#1077;&#1088;&#1077;&#1083;&#1086;&#1084;&#1072;%20&#1080;%20&#1088;&#1086;&#1074;&#1085;&#1086;&#1089;&#1090;&#1100;\&#1056;&#1091;&#1073;&#1077;&#1078;.,%20&#1064;&#1072;&#1084;&#1088;.,%20&#1040;&#1085;&#1080;&#1089;&#1080;&#1084;.%20&#1054;&#1087;&#1088;&#1077;&#1076;&#1077;&#1083;&#1077;&#1085;&#1080;&#1077;%20&#1087;&#1086;&#1082;&#1072;&#1079;&#1072;&#1090;&#1077;&#1083;&#1103;%20&#1073;&#1077;&#1079;&#1086;&#1087;&#1072;&#1089;&#1085;&#1086;&#1089;&#1090;&#1080;.%20&#1056;&#1080;&#1089;.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msk-engrs04.corp.avtodor-eng.ru\odis\!&#1047;.%20%20&#1044;%20&#1054;%20&#1043;%20&#1054;%20&#1042;%20&#1054;%20&#1056;%20&#1053;%20&#1040;%20&#1071;\286.%20&#1048;&#1089;&#1089;&#1083;&#1077;&#1076;&#1086;&#1074;&#1072;&#1085;&#1080;&#1103;%20&#1050;&#1073;%20(&#1091;&#1075;&#1083;&#1099;%20&#1087;&#1077;&#1088;&#1077;&#1083;&#1086;&#1084;&#1072;)%20vs%20IRI\286.4%20&#1056;&#1077;&#1079;&#1091;&#1083;&#1100;&#1090;&#1072;&#1090;&#1099;%20&#1080;&#1089;&#1087;&#1099;&#1090;&#1072;&#1085;&#1080;&#1081;\03-11.07.24%20&#1058;&#1074;&#1077;&#1088;&#1100;\&#1044;&#1086;&#1088;&#1086;&#1075;&#1072;\2024-09-04.%20&#1044;&#1054;&#1056;&#1054;&#1043;&#1040;%20+%20&#1072;&#1085;&#1072;&#1083;&#1080;&#1079;.%20&#1052;-11%20&#1076;&#1086;&#1089;&#1082;&#1080;,%20&#1080;&#1102;&#1083;&#1100;%20(&#1076;&#1086;&#1088;&#1086;&#1075;&#1072;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msk-engrs04.corp.avtodor-eng.ru\odis\!&#1047;.%20%20&#1044;%20&#1054;%20&#1043;%20&#1054;%20&#1042;%20&#1054;%20&#1056;%20&#1053;%20&#1040;%20&#1071;\286.%20&#1048;&#1089;&#1089;&#1083;&#1077;&#1076;&#1086;&#1074;&#1072;&#1085;&#1080;&#1103;%20&#1050;&#1073;%20(&#1091;&#1075;&#1083;&#1099;%20&#1087;&#1077;&#1088;&#1077;&#1083;&#1086;&#1084;&#1072;)%20vs%20IRI\286.4%20&#1056;&#1077;&#1079;&#1091;&#1083;&#1100;&#1090;&#1072;&#1090;&#1099;%20&#1080;&#1089;&#1087;&#1099;&#1090;&#1072;&#1085;&#1080;&#1081;\03-11.07.24%20&#1058;&#1074;&#1077;&#1088;&#1100;\&#1044;&#1086;&#1088;&#1086;&#1075;&#1072;\2024-09-04.%20&#1044;&#1054;&#1056;&#1054;&#1043;&#1040;%20+%20&#1072;&#1085;&#1072;&#1083;&#1080;&#1079;.%20&#1052;-11%20&#1076;&#1086;&#1089;&#1082;&#1080;,%20&#1080;&#1102;&#1083;&#1100;%20(&#1076;&#1086;&#1088;&#1086;&#1075;&#1072;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msk-engrs04.corp.avtodor-eng.ru\odis\!&#1047;.%20%20&#1044;%20&#1054;%20&#1043;%20&#1054;%20&#1042;%20&#1054;%20&#1056;%20&#1053;%20&#1040;%20&#1071;\286.%20&#1048;&#1089;&#1089;&#1083;&#1077;&#1076;&#1086;&#1074;&#1072;&#1085;&#1080;&#1103;%20&#1050;&#1073;%20(&#1091;&#1075;&#1083;&#1099;%20&#1087;&#1077;&#1088;&#1077;&#1083;&#1086;&#1084;&#1072;)%20vs%20IRI\286.4%20&#1056;&#1077;&#1079;&#1091;&#1083;&#1100;&#1090;&#1072;&#1090;&#1099;%20&#1080;&#1089;&#1087;&#1099;&#1090;&#1072;&#1085;&#1080;&#1081;\03-11.07.24%20&#1058;&#1074;&#1077;&#1088;&#1100;\&#1044;&#1086;&#1088;&#1086;&#1075;&#1072;\2024-09-04.%20&#1044;&#1054;&#1056;&#1054;&#1043;&#1040;%20+%20&#1072;&#1085;&#1072;&#1083;&#1080;&#1079;.%20&#1052;-11%20&#1076;&#1086;&#1089;&#1082;&#1080;,%20&#1080;&#1102;&#1083;&#1100;%20(&#1076;&#1086;&#1088;&#1086;&#1075;&#107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257424189900793"/>
          <c:y val="0.22945734055970277"/>
          <c:w val="0.31376087423034382"/>
          <c:h val="0.647895831202917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ДТП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explosion val="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6.4342841578764923E-2"/>
                  <c:y val="2.1780752707623481E-2"/>
                </c:manualLayout>
              </c:layout>
              <c:tx>
                <c:rich>
                  <a:bodyPr rot="0" spcFirstLastPara="1" vertOverflow="clip" horzOverflow="clip" vert="horz" wrap="square" lIns="0" tIns="0" rIns="0" bIns="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b="1" dirty="0" smtClean="0">
                        <a:solidFill>
                          <a:schemeClr val="accent6"/>
                        </a:solidFill>
                      </a:rPr>
                      <a:t>67</a:t>
                    </a:r>
                    <a:r>
                      <a:rPr lang="en-US" sz="1400" b="1" dirty="0" smtClean="0">
                        <a:solidFill>
                          <a:schemeClr val="accent6"/>
                        </a:solidFill>
                      </a:rPr>
                      <a:t>%</a:t>
                    </a:r>
                    <a:endParaRPr lang="en-US" sz="2800" b="1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0" tIns="0" rIns="0" bIns="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ellipse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7160237045840968E-2"/>
                      <c:h val="9.255985437969564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9229931164264888E-2"/>
                  <c:y val="3.3676756314551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</a:t>
                    </a:r>
                    <a:r>
                      <a:rPr lang="en-US" sz="18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55345911949684E-2"/>
                  <c:y val="-0.113340861861815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27441852779582E-4"/>
                  <c:y val="-0.1273938400136132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3</a:t>
                    </a:r>
                    <a:r>
                      <a:rPr lang="en-US" sz="1400" dirty="0" smtClean="0"/>
                      <a:t>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Нарушение правил ПДД</c:v>
                </c:pt>
                <c:pt idx="1">
                  <c:v>Неудовлетворительное состояния дорог и улиц</c:v>
                </c:pt>
                <c:pt idx="2">
                  <c:v>Нарушение ПДД пешеходами</c:v>
                </c:pt>
                <c:pt idx="3">
                  <c:v>Техническая неисправность автотранспортных средств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29.9</c:v>
                </c:pt>
                <c:pt idx="2">
                  <c:v>9.4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401476497402381E-2"/>
          <c:y val="0.15836926246859695"/>
          <c:w val="0.90538471523162756"/>
          <c:h val="0.753024301339929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Лист1!$B$2:$B$14</c:f>
              <c:numCache>
                <c:formatCode>General</c:formatCode>
                <c:ptCount val="13"/>
                <c:pt idx="0">
                  <c:v>0.26569999999999999</c:v>
                </c:pt>
                <c:pt idx="1">
                  <c:v>0.29899999999999999</c:v>
                </c:pt>
                <c:pt idx="2">
                  <c:v>0.32450000000000001</c:v>
                </c:pt>
                <c:pt idx="3">
                  <c:v>0.3422</c:v>
                </c:pt>
                <c:pt idx="4">
                  <c:v>0.35209999999999997</c:v>
                </c:pt>
                <c:pt idx="5">
                  <c:v>0.35420000000000001</c:v>
                </c:pt>
                <c:pt idx="6">
                  <c:v>0.34850000000000003</c:v>
                </c:pt>
                <c:pt idx="7">
                  <c:v>0.33499999999999996</c:v>
                </c:pt>
                <c:pt idx="8">
                  <c:v>0.31369999999999998</c:v>
                </c:pt>
                <c:pt idx="9">
                  <c:v>0.28459999999999996</c:v>
                </c:pt>
                <c:pt idx="10">
                  <c:v>0.2477</c:v>
                </c:pt>
                <c:pt idx="11">
                  <c:v>0.20300000000000004</c:v>
                </c:pt>
                <c:pt idx="12">
                  <c:v>0.15049999999999994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Лист1!$C$2:$C$14</c:f>
              <c:numCache>
                <c:formatCode>General</c:formatCode>
                <c:ptCount val="13"/>
                <c:pt idx="0">
                  <c:v>0.1356</c:v>
                </c:pt>
                <c:pt idx="1">
                  <c:v>0.2203</c:v>
                </c:pt>
                <c:pt idx="2">
                  <c:v>0.28420000000000001</c:v>
                </c:pt>
                <c:pt idx="3">
                  <c:v>0.32730000000000004</c:v>
                </c:pt>
                <c:pt idx="4">
                  <c:v>0.34960000000000002</c:v>
                </c:pt>
                <c:pt idx="5">
                  <c:v>0.35110000000000008</c:v>
                </c:pt>
                <c:pt idx="6">
                  <c:v>0.33180000000000009</c:v>
                </c:pt>
                <c:pt idx="7">
                  <c:v>0.29170000000000007</c:v>
                </c:pt>
                <c:pt idx="8">
                  <c:v>0.23079999999999998</c:v>
                </c:pt>
                <c:pt idx="9">
                  <c:v>0.14909999999999998</c:v>
                </c:pt>
                <c:pt idx="10">
                  <c:v>4.6600000000000183E-2</c:v>
                </c:pt>
                <c:pt idx="11">
                  <c:v>-7.6699999999999782E-2</c:v>
                </c:pt>
                <c:pt idx="12">
                  <c:v>-0.22079999999999991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Лист1!$D$2:$D$14</c:f>
              <c:numCache>
                <c:formatCode>General</c:formatCode>
                <c:ptCount val="13"/>
                <c:pt idx="0">
                  <c:v>8.9599999999999999E-2</c:v>
                </c:pt>
                <c:pt idx="1">
                  <c:v>0.1658</c:v>
                </c:pt>
                <c:pt idx="2">
                  <c:v>0.22160000000000002</c:v>
                </c:pt>
                <c:pt idx="3">
                  <c:v>0.25700000000000001</c:v>
                </c:pt>
                <c:pt idx="4">
                  <c:v>0.27200000000000002</c:v>
                </c:pt>
                <c:pt idx="5">
                  <c:v>0.2666</c:v>
                </c:pt>
                <c:pt idx="6">
                  <c:v>0.24080000000000001</c:v>
                </c:pt>
                <c:pt idx="7">
                  <c:v>0.1946</c:v>
                </c:pt>
                <c:pt idx="8">
                  <c:v>0.128</c:v>
                </c:pt>
                <c:pt idx="9">
                  <c:v>4.1000000000000043E-2</c:v>
                </c:pt>
                <c:pt idx="10">
                  <c:v>-6.6400000000000126E-2</c:v>
                </c:pt>
                <c:pt idx="11">
                  <c:v>-0.19420000000000004</c:v>
                </c:pt>
                <c:pt idx="12">
                  <c:v>-0.34240000000000015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14528"/>
        <c:axId val="-1267713984"/>
      </c:scatterChart>
      <c:valAx>
        <c:axId val="-126771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-1267713984"/>
        <c:crosses val="autoZero"/>
        <c:crossBetween val="midCat"/>
      </c:valAx>
      <c:valAx>
        <c:axId val="-1267713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-1267714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342880968427E-2"/>
          <c:y val="9.0802352146050674E-2"/>
          <c:w val="0.89660045730954108"/>
          <c:h val="0.76644498399919814"/>
        </c:manualLayout>
      </c:layout>
      <c:scatterChart>
        <c:scatterStyle val="lineMarker"/>
        <c:varyColors val="0"/>
        <c:ser>
          <c:idx val="0"/>
          <c:order val="0"/>
          <c:tx>
            <c:v>Показатель безопасности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4">
                  <a:lumMod val="60000"/>
                  <a:lumOff val="40000"/>
                </a:schemeClr>
              </a:solidFill>
              <a:ln w="952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>
                    <a:lumMod val="60000"/>
                    <a:lumOff val="40000"/>
                  </a:schemeClr>
                </a:solidFill>
                <a:prstDash val="lgDash"/>
              </a:ln>
              <a:effectLst/>
            </c:spPr>
            <c:trendlineType val="linear"/>
            <c:forward val="0.5"/>
            <c:backward val="1"/>
            <c:dispRSqr val="0"/>
            <c:dispEq val="0"/>
          </c:trendline>
          <c:xVal>
            <c:numRef>
              <c:f>'Рис. 4'!$N$6:$N$36</c:f>
              <c:numCache>
                <c:formatCode>General</c:formatCode>
                <c:ptCount val="31"/>
                <c:pt idx="0">
                  <c:v>0.8</c:v>
                </c:pt>
                <c:pt idx="1">
                  <c:v>0.85000000000000009</c:v>
                </c:pt>
                <c:pt idx="2">
                  <c:v>0.9</c:v>
                </c:pt>
                <c:pt idx="3">
                  <c:v>0.95</c:v>
                </c:pt>
                <c:pt idx="4">
                  <c:v>1.1499999999999999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1.65</c:v>
                </c:pt>
                <c:pt idx="13">
                  <c:v>1.7999999999999998</c:v>
                </c:pt>
                <c:pt idx="14">
                  <c:v>1.9</c:v>
                </c:pt>
                <c:pt idx="15">
                  <c:v>1.95</c:v>
                </c:pt>
                <c:pt idx="16">
                  <c:v>1.95</c:v>
                </c:pt>
                <c:pt idx="17">
                  <c:v>1.9500000000000002</c:v>
                </c:pt>
                <c:pt idx="18">
                  <c:v>2</c:v>
                </c:pt>
                <c:pt idx="19">
                  <c:v>2.0499999999999998</c:v>
                </c:pt>
                <c:pt idx="20">
                  <c:v>2.1</c:v>
                </c:pt>
                <c:pt idx="21">
                  <c:v>2.1500000000000004</c:v>
                </c:pt>
                <c:pt idx="22">
                  <c:v>2.25</c:v>
                </c:pt>
                <c:pt idx="23">
                  <c:v>2.25</c:v>
                </c:pt>
                <c:pt idx="24">
                  <c:v>2.25</c:v>
                </c:pt>
                <c:pt idx="25">
                  <c:v>2.2999999999999998</c:v>
                </c:pt>
                <c:pt idx="26">
                  <c:v>2.35</c:v>
                </c:pt>
                <c:pt idx="27">
                  <c:v>2.4</c:v>
                </c:pt>
                <c:pt idx="28">
                  <c:v>2.5</c:v>
                </c:pt>
                <c:pt idx="29">
                  <c:v>2.5</c:v>
                </c:pt>
                <c:pt idx="30">
                  <c:v>2.5499999999999998</c:v>
                </c:pt>
              </c:numCache>
            </c:numRef>
          </c:xVal>
          <c:yVal>
            <c:numRef>
              <c:f>'Рис. 4'!$K$6:$K$36</c:f>
              <c:numCache>
                <c:formatCode>General</c:formatCode>
                <c:ptCount val="31"/>
                <c:pt idx="0">
                  <c:v>3.7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3.4</c:v>
                </c:pt>
                <c:pt idx="7">
                  <c:v>2.6</c:v>
                </c:pt>
                <c:pt idx="8">
                  <c:v>5</c:v>
                </c:pt>
                <c:pt idx="9">
                  <c:v>3.7</c:v>
                </c:pt>
                <c:pt idx="10">
                  <c:v>3.3</c:v>
                </c:pt>
                <c:pt idx="11">
                  <c:v>5</c:v>
                </c:pt>
                <c:pt idx="12">
                  <c:v>4.2</c:v>
                </c:pt>
                <c:pt idx="13">
                  <c:v>2.7</c:v>
                </c:pt>
                <c:pt idx="14">
                  <c:v>2.9</c:v>
                </c:pt>
                <c:pt idx="15">
                  <c:v>3.3</c:v>
                </c:pt>
                <c:pt idx="16">
                  <c:v>2.8</c:v>
                </c:pt>
                <c:pt idx="17">
                  <c:v>3.4</c:v>
                </c:pt>
                <c:pt idx="18">
                  <c:v>2.8</c:v>
                </c:pt>
                <c:pt idx="19">
                  <c:v>2.7</c:v>
                </c:pt>
                <c:pt idx="20">
                  <c:v>2.5</c:v>
                </c:pt>
                <c:pt idx="21">
                  <c:v>2.9</c:v>
                </c:pt>
                <c:pt idx="22">
                  <c:v>3.2</c:v>
                </c:pt>
                <c:pt idx="23">
                  <c:v>2.8</c:v>
                </c:pt>
                <c:pt idx="24">
                  <c:v>3</c:v>
                </c:pt>
                <c:pt idx="25">
                  <c:v>2.8</c:v>
                </c:pt>
                <c:pt idx="26">
                  <c:v>2.8</c:v>
                </c:pt>
                <c:pt idx="27">
                  <c:v>3.4</c:v>
                </c:pt>
                <c:pt idx="28">
                  <c:v>2.6</c:v>
                </c:pt>
                <c:pt idx="29">
                  <c:v>3</c:v>
                </c:pt>
                <c:pt idx="30">
                  <c:v>2.7</c:v>
                </c:pt>
              </c:numCache>
            </c:numRef>
          </c:yVal>
          <c:smooth val="0"/>
        </c:ser>
        <c:ser>
          <c:idx val="2"/>
          <c:order val="2"/>
          <c:tx>
            <c:v>Граница Кб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'Рис. 4'!$R$6:$R$27</c:f>
              <c:numCache>
                <c:formatCode>General</c:formatCode>
                <c:ptCount val="22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</c:v>
                </c:pt>
                <c:pt idx="6">
                  <c:v>1.1000000000000001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</c:v>
                </c:pt>
                <c:pt idx="13">
                  <c:v>1.8</c:v>
                </c:pt>
                <c:pt idx="14">
                  <c:v>1.9</c:v>
                </c:pt>
                <c:pt idx="15">
                  <c:v>2</c:v>
                </c:pt>
                <c:pt idx="16">
                  <c:v>2.1</c:v>
                </c:pt>
                <c:pt idx="17">
                  <c:v>2.2000000000000002</c:v>
                </c:pt>
                <c:pt idx="18">
                  <c:v>2.2999999999999998</c:v>
                </c:pt>
                <c:pt idx="19">
                  <c:v>2.4</c:v>
                </c:pt>
                <c:pt idx="20">
                  <c:v>2.5</c:v>
                </c:pt>
                <c:pt idx="21">
                  <c:v>2.6</c:v>
                </c:pt>
              </c:numCache>
            </c:numRef>
          </c:xVal>
          <c:yVal>
            <c:numRef>
              <c:f>'Рис. 4'!$S$6:$S$27</c:f>
              <c:numCache>
                <c:formatCode>General</c:formatCode>
                <c:ptCount val="2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11264"/>
        <c:axId val="-1267712896"/>
      </c:scatterChart>
      <c:scatterChart>
        <c:scatterStyle val="smoothMarker"/>
        <c:varyColors val="0"/>
        <c:ser>
          <c:idx val="1"/>
          <c:order val="1"/>
          <c:tx>
            <c:v>Граница IRI</c:v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'Рис. 4'!$P$6:$P$41</c:f>
              <c:numCache>
                <c:formatCode>General</c:formatCode>
                <c:ptCount val="36"/>
                <c:pt idx="0">
                  <c:v>1.9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  <c:pt idx="4">
                  <c:v>1.9</c:v>
                </c:pt>
                <c:pt idx="5">
                  <c:v>1.9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1.9</c:v>
                </c:pt>
                <c:pt idx="17">
                  <c:v>1.9</c:v>
                </c:pt>
                <c:pt idx="18">
                  <c:v>1.9</c:v>
                </c:pt>
                <c:pt idx="19">
                  <c:v>1.9</c:v>
                </c:pt>
                <c:pt idx="20">
                  <c:v>1.9</c:v>
                </c:pt>
                <c:pt idx="21">
                  <c:v>1.9</c:v>
                </c:pt>
                <c:pt idx="22">
                  <c:v>1.9</c:v>
                </c:pt>
                <c:pt idx="23">
                  <c:v>1.9</c:v>
                </c:pt>
                <c:pt idx="24">
                  <c:v>1.9</c:v>
                </c:pt>
                <c:pt idx="25">
                  <c:v>1.9</c:v>
                </c:pt>
                <c:pt idx="26">
                  <c:v>1.9</c:v>
                </c:pt>
                <c:pt idx="27">
                  <c:v>1.9</c:v>
                </c:pt>
                <c:pt idx="28">
                  <c:v>1.9</c:v>
                </c:pt>
                <c:pt idx="29">
                  <c:v>1.9</c:v>
                </c:pt>
                <c:pt idx="30">
                  <c:v>1.9</c:v>
                </c:pt>
              </c:numCache>
            </c:numRef>
          </c:xVal>
          <c:yVal>
            <c:numRef>
              <c:f>'Рис. 4'!$Q$6:$Q$41</c:f>
              <c:numCache>
                <c:formatCode>General</c:formatCode>
                <c:ptCount val="36"/>
                <c:pt idx="0">
                  <c:v>2</c:v>
                </c:pt>
                <c:pt idx="1">
                  <c:v>2.1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2.4</c:v>
                </c:pt>
                <c:pt idx="5">
                  <c:v>2.5</c:v>
                </c:pt>
                <c:pt idx="6">
                  <c:v>2.6</c:v>
                </c:pt>
                <c:pt idx="7">
                  <c:v>2.7</c:v>
                </c:pt>
                <c:pt idx="8">
                  <c:v>2.8</c:v>
                </c:pt>
                <c:pt idx="9">
                  <c:v>2.9</c:v>
                </c:pt>
                <c:pt idx="10">
                  <c:v>3</c:v>
                </c:pt>
                <c:pt idx="11">
                  <c:v>3.1</c:v>
                </c:pt>
                <c:pt idx="12">
                  <c:v>3.2</c:v>
                </c:pt>
                <c:pt idx="13">
                  <c:v>3.3</c:v>
                </c:pt>
                <c:pt idx="14">
                  <c:v>3.4</c:v>
                </c:pt>
                <c:pt idx="15">
                  <c:v>3.5</c:v>
                </c:pt>
                <c:pt idx="16">
                  <c:v>3.6</c:v>
                </c:pt>
                <c:pt idx="17">
                  <c:v>3.7</c:v>
                </c:pt>
                <c:pt idx="18">
                  <c:v>3.8</c:v>
                </c:pt>
                <c:pt idx="19">
                  <c:v>3.9</c:v>
                </c:pt>
                <c:pt idx="20">
                  <c:v>4</c:v>
                </c:pt>
                <c:pt idx="21">
                  <c:v>4.0999999999999996</c:v>
                </c:pt>
                <c:pt idx="22">
                  <c:v>4.2</c:v>
                </c:pt>
                <c:pt idx="23">
                  <c:v>4.3</c:v>
                </c:pt>
                <c:pt idx="24">
                  <c:v>4.4000000000000004</c:v>
                </c:pt>
                <c:pt idx="25">
                  <c:v>4.5</c:v>
                </c:pt>
                <c:pt idx="26">
                  <c:v>4.5999999999999996</c:v>
                </c:pt>
                <c:pt idx="27">
                  <c:v>4.7</c:v>
                </c:pt>
                <c:pt idx="28">
                  <c:v>4.8</c:v>
                </c:pt>
                <c:pt idx="29">
                  <c:v>4.9000000000000004</c:v>
                </c:pt>
                <c:pt idx="30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11264"/>
        <c:axId val="-1267712896"/>
      </c:scatterChart>
      <c:valAx>
        <c:axId val="-1267711264"/>
        <c:scaling>
          <c:orientation val="minMax"/>
          <c:max val="2.7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-1267712896"/>
        <c:crosses val="autoZero"/>
        <c:crossBetween val="midCat"/>
        <c:majorUnit val="0.1"/>
        <c:minorUnit val="5.000000000000001E-2"/>
      </c:valAx>
      <c:valAx>
        <c:axId val="-1267712896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pPr>
            <a:endParaRPr lang="ru-RU"/>
          </a:p>
        </c:txPr>
        <c:crossAx val="-1267711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02140171676"/>
          <c:y val="6.7419753086419759E-2"/>
          <c:w val="0.82325652604900212"/>
          <c:h val="0.79107716049382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'Прямое по 100'!$E$41</c:f>
              <c:strCache>
                <c:ptCount val="1"/>
                <c:pt idx="0">
                  <c:v>IRI0,95 м/км</c:v>
                </c:pt>
              </c:strCache>
            </c:strRef>
          </c:tx>
          <c:spPr>
            <a:ln w="47625" cap="rnd">
              <a:solidFill>
                <a:srgbClr val="FFFF0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1"/>
              </a:solidFill>
              <a:ln w="22225">
                <a:solidFill>
                  <a:srgbClr val="FFFF00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'Прямое по 100'!$D$42:$D$45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20</c:v>
                </c:pt>
                <c:pt idx="3">
                  <c:v>31</c:v>
                </c:pt>
              </c:numCache>
            </c:numRef>
          </c:xVal>
          <c:yVal>
            <c:numRef>
              <c:f>'Прямое по 100'!$E$42:$E$45</c:f>
              <c:numCache>
                <c:formatCode>0.000</c:formatCode>
                <c:ptCount val="4"/>
                <c:pt idx="0">
                  <c:v>1.4961842230911659</c:v>
                </c:pt>
                <c:pt idx="1">
                  <c:v>1.6067266155224802</c:v>
                </c:pt>
                <c:pt idx="2">
                  <c:v>1.6631481527887062</c:v>
                </c:pt>
                <c:pt idx="3">
                  <c:v>1.7688952323706675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01472"/>
        <c:axId val="-1267703648"/>
      </c:scatterChart>
      <c:valAx>
        <c:axId val="-1267701472"/>
        <c:scaling>
          <c:orientation val="minMax"/>
          <c:max val="35"/>
          <c:min val="0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ru-RU" sz="1050">
                    <a:solidFill>
                      <a:srgbClr val="FFFF00"/>
                    </a:solidFill>
                  </a:rPr>
                  <a:t>ВЫСОТА</a:t>
                </a:r>
                <a:r>
                  <a:rPr lang="ru-RU" sz="1050" baseline="0">
                    <a:solidFill>
                      <a:srgbClr val="FFFF00"/>
                    </a:solidFill>
                  </a:rPr>
                  <a:t> ПРЕПЯТСТВИЯ, ММ</a:t>
                </a:r>
                <a:endParaRPr lang="ru-RU" sz="105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61724181989201232"/>
              <c:y val="0.78519753086419752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FFFF0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03648"/>
        <c:crosses val="autoZero"/>
        <c:crossBetween val="midCat"/>
        <c:majorUnit val="5"/>
        <c:minorUnit val="2.5"/>
      </c:valAx>
      <c:valAx>
        <c:axId val="-12677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FFFF00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en-US" sz="1050">
                    <a:solidFill>
                      <a:srgbClr val="FFFF00"/>
                    </a:solidFill>
                  </a:rPr>
                  <a:t>IRI</a:t>
                </a:r>
                <a:r>
                  <a:rPr lang="ru-RU" sz="1050">
                    <a:solidFill>
                      <a:srgbClr val="FFFF00"/>
                    </a:solidFill>
                  </a:rPr>
                  <a:t>,</a:t>
                </a:r>
                <a:r>
                  <a:rPr lang="ru-RU" sz="1050" baseline="0">
                    <a:solidFill>
                      <a:srgbClr val="FFFF00"/>
                    </a:solidFill>
                  </a:rPr>
                  <a:t> М/КМ</a:t>
                </a:r>
              </a:p>
            </c:rich>
          </c:tx>
          <c:layout>
            <c:manualLayout>
              <c:xMode val="edge"/>
              <c:yMode val="edge"/>
              <c:x val="0.11036921451474434"/>
              <c:y val="3.4548765432098762E-2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FFFF00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01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Roboto Black" panose="02000000000000000000" pitchFamily="2" charset="0"/>
          <a:ea typeface="Roboto Black" panose="02000000000000000000" pitchFamily="2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02140171676"/>
          <c:y val="6.7419753086419759E-2"/>
          <c:w val="0.82325652604900212"/>
          <c:h val="0.79107716049382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'Прямое по 100'!$J$41</c:f>
              <c:strCache>
                <c:ptCount val="1"/>
                <c:pt idx="0">
                  <c:v>IRI0,95 м/км</c:v>
                </c:pt>
              </c:strCache>
            </c:strRef>
          </c:tx>
          <c:spPr>
            <a:ln w="47625" cap="rnd">
              <a:solidFill>
                <a:srgbClr val="F8B2E4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1"/>
              </a:solidFill>
              <a:ln w="22225">
                <a:solidFill>
                  <a:srgbClr val="F8B2E4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'Прямое по 100'!$I$42:$I$45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'Прямое по 100'!$J$42:$J$45</c:f>
              <c:numCache>
                <c:formatCode>0.000</c:formatCode>
                <c:ptCount val="4"/>
                <c:pt idx="0">
                  <c:v>1.4961842230911659</c:v>
                </c:pt>
                <c:pt idx="1">
                  <c:v>1.6631481527887062</c:v>
                </c:pt>
                <c:pt idx="2">
                  <c:v>1.7796664663800918</c:v>
                </c:pt>
                <c:pt idx="3">
                  <c:v>1.8841005716258357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00928"/>
        <c:axId val="-1267702560"/>
      </c:scatterChart>
      <c:valAx>
        <c:axId val="-126770092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F8B2E4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ru-RU" sz="1050" dirty="0">
                    <a:solidFill>
                      <a:srgbClr val="F8B2E4"/>
                    </a:solidFill>
                  </a:rPr>
                  <a:t>КОЛИЧЕСТВО </a:t>
                </a:r>
                <a:r>
                  <a:rPr lang="ru-RU" sz="1050" dirty="0" smtClean="0">
                    <a:solidFill>
                      <a:srgbClr val="F8B2E4"/>
                    </a:solidFill>
                  </a:rPr>
                  <a:t>ПРЕПЯТСТВИЙ, </a:t>
                </a:r>
                <a:r>
                  <a:rPr lang="ru-RU" sz="1050" dirty="0">
                    <a:solidFill>
                      <a:srgbClr val="F8B2E4"/>
                    </a:solidFill>
                  </a:rPr>
                  <a:t>ШТ</a:t>
                </a:r>
              </a:p>
            </c:rich>
          </c:tx>
          <c:layout>
            <c:manualLayout>
              <c:xMode val="edge"/>
              <c:yMode val="edge"/>
              <c:x val="0.55719622555242276"/>
              <c:y val="0.78127777777777774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F8B2E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02560"/>
        <c:crosses val="autoZero"/>
        <c:crossBetween val="midCat"/>
      </c:valAx>
      <c:valAx>
        <c:axId val="-1267702560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F8B2E4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en-US" sz="1050">
                    <a:solidFill>
                      <a:srgbClr val="F8B2E4"/>
                    </a:solidFill>
                  </a:rPr>
                  <a:t>IRI</a:t>
                </a:r>
                <a:r>
                  <a:rPr lang="ru-RU" sz="1050">
                    <a:solidFill>
                      <a:srgbClr val="F8B2E4"/>
                    </a:solidFill>
                  </a:rPr>
                  <a:t>,</a:t>
                </a:r>
                <a:r>
                  <a:rPr lang="ru-RU" sz="1050" baseline="0">
                    <a:solidFill>
                      <a:srgbClr val="F8B2E4"/>
                    </a:solidFill>
                  </a:rPr>
                  <a:t> М/КМ</a:t>
                </a:r>
              </a:p>
            </c:rich>
          </c:tx>
          <c:layout>
            <c:manualLayout>
              <c:xMode val="edge"/>
              <c:yMode val="edge"/>
              <c:x val="0.11036921451474434"/>
              <c:y val="3.4548765432098762E-2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F8B2E4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0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>
          <a:latin typeface="Roboto Black" panose="02000000000000000000" pitchFamily="2" charset="0"/>
          <a:ea typeface="Roboto Black" panose="02000000000000000000" pitchFamily="2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502140171676"/>
          <c:y val="6.7419753086419759E-2"/>
          <c:w val="0.82325652604900212"/>
          <c:h val="0.791077160493827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'Прямое по 100'!$S$41</c:f>
              <c:strCache>
                <c:ptCount val="1"/>
                <c:pt idx="0">
                  <c:v>IRI0,95 м/км</c:v>
                </c:pt>
              </c:strCache>
            </c:strRef>
          </c:tx>
          <c:spPr>
            <a:ln w="41275" cap="rnd">
              <a:solidFill>
                <a:srgbClr val="00FE7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9"/>
            <c:spPr>
              <a:solidFill>
                <a:schemeClr val="accent1"/>
              </a:solidFill>
              <a:ln w="22225">
                <a:solidFill>
                  <a:srgbClr val="00FE73"/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'Прямое по 100'!$R$42:$R$47</c:f>
              <c:numCache>
                <c:formatCode>General</c:formatCode>
                <c:ptCount val="6"/>
                <c:pt idx="0">
                  <c:v>0</c:v>
                </c:pt>
                <c:pt idx="1">
                  <c:v>200</c:v>
                </c:pt>
                <c:pt idx="2">
                  <c:v>760</c:v>
                </c:pt>
                <c:pt idx="3">
                  <c:v>1520</c:v>
                </c:pt>
                <c:pt idx="4">
                  <c:v>3040</c:v>
                </c:pt>
                <c:pt idx="5">
                  <c:v>4560</c:v>
                </c:pt>
              </c:numCache>
            </c:numRef>
          </c:xVal>
          <c:yVal>
            <c:numRef>
              <c:f>'Прямое по 100'!$S$42:$S$47</c:f>
              <c:numCache>
                <c:formatCode>0.000</c:formatCode>
                <c:ptCount val="6"/>
                <c:pt idx="0">
                  <c:v>1.4961842230911659</c:v>
                </c:pt>
                <c:pt idx="1">
                  <c:v>1.663</c:v>
                </c:pt>
                <c:pt idx="2">
                  <c:v>2.1695411811176695</c:v>
                </c:pt>
                <c:pt idx="3">
                  <c:v>2.0022283368818874</c:v>
                </c:pt>
                <c:pt idx="4">
                  <c:v>2.0681610092580311</c:v>
                </c:pt>
                <c:pt idx="5">
                  <c:v>2.0352321140581653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67710720"/>
        <c:axId val="-1267712352"/>
      </c:scatterChart>
      <c:valAx>
        <c:axId val="-126771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FE73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ru-RU" sz="1050">
                    <a:solidFill>
                      <a:srgbClr val="00FE73"/>
                    </a:solidFill>
                  </a:rPr>
                  <a:t>ДЛИНА ЕДИНИЧНОГО</a:t>
                </a:r>
                <a:r>
                  <a:rPr lang="ru-RU" sz="1050" baseline="0">
                    <a:solidFill>
                      <a:srgbClr val="00FE73"/>
                    </a:solidFill>
                  </a:rPr>
                  <a:t> </a:t>
                </a:r>
                <a:r>
                  <a:rPr lang="ru-RU" sz="1050">
                    <a:solidFill>
                      <a:srgbClr val="00FE73"/>
                    </a:solidFill>
                  </a:rPr>
                  <a:t>ПРЕПЯТСТВИЯ , </a:t>
                </a:r>
                <a:r>
                  <a:rPr lang="ru-RU" sz="1050" baseline="0">
                    <a:solidFill>
                      <a:srgbClr val="00FE73"/>
                    </a:solidFill>
                  </a:rPr>
                  <a:t>ММ</a:t>
                </a:r>
                <a:endParaRPr lang="ru-RU" sz="1050">
                  <a:solidFill>
                    <a:srgbClr val="00FE73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415489575903917"/>
              <c:y val="0.76167901234567903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FE73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1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12352"/>
        <c:crosses val="autoZero"/>
        <c:crossBetween val="midCat"/>
      </c:valAx>
      <c:valAx>
        <c:axId val="-1267712352"/>
        <c:scaling>
          <c:orientation val="minMax"/>
          <c:max val="3"/>
          <c:min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FE73"/>
                    </a:solidFill>
                    <a:latin typeface="Roboto Black" panose="02000000000000000000" pitchFamily="2" charset="0"/>
                    <a:ea typeface="Roboto Black" panose="02000000000000000000" pitchFamily="2" charset="0"/>
                    <a:cs typeface="+mn-cs"/>
                  </a:defRPr>
                </a:pPr>
                <a:r>
                  <a:rPr lang="en-US" sz="1050">
                    <a:solidFill>
                      <a:srgbClr val="00FE73"/>
                    </a:solidFill>
                  </a:rPr>
                  <a:t>IRI</a:t>
                </a:r>
                <a:r>
                  <a:rPr lang="ru-RU" sz="1050">
                    <a:solidFill>
                      <a:srgbClr val="00FE73"/>
                    </a:solidFill>
                  </a:rPr>
                  <a:t>,</a:t>
                </a:r>
                <a:r>
                  <a:rPr lang="ru-RU" sz="1050" baseline="0">
                    <a:solidFill>
                      <a:srgbClr val="00FE73"/>
                    </a:solidFill>
                  </a:rPr>
                  <a:t> М/КМ</a:t>
                </a:r>
              </a:p>
            </c:rich>
          </c:tx>
          <c:layout>
            <c:manualLayout>
              <c:xMode val="edge"/>
              <c:yMode val="edge"/>
              <c:x val="0.11036921451474434"/>
              <c:y val="3.4548765432098762E-2"/>
            </c:manualLayout>
          </c:layout>
          <c:overlay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FE73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defRPr>
              </a:pPr>
              <a:endParaRPr lang="ru-RU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ru-RU"/>
          </a:p>
        </c:txPr>
        <c:crossAx val="-1267710720"/>
        <c:crosses val="autoZero"/>
        <c:crossBetween val="midCat"/>
        <c:majorUnit val="0.5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Roboto Black" panose="02000000000000000000" pitchFamily="2" charset="0"/>
          <a:ea typeface="Roboto Black" panose="02000000000000000000" pitchFamily="2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0.51134</cdr:x>
      <cdr:y>0.13626</cdr:y>
    </cdr:from>
    <cdr:to>
      <cdr:x>0.89263</cdr:x>
      <cdr:y>0.18055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6195293" y="799492"/>
          <a:ext cx="4619634" cy="259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numCol="1" rtlCol="0" anchor="t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т</a:t>
          </a: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ехническая неисправность автотранспорта</a:t>
          </a:r>
          <a:endParaRPr lang="ru-RU" sz="1600" b="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0.04277</cdr:x>
      <cdr:y>0.50554</cdr:y>
    </cdr:from>
    <cdr:to>
      <cdr:x>0.25233</cdr:x>
      <cdr:y>0.5682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518211" y="2966206"/>
          <a:ext cx="2538941" cy="3676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numCol="1" rtlCol="0" anchor="t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>
              <a:solidFill>
                <a:schemeClr val="accent6"/>
              </a:solidFill>
            </a:rPr>
            <a:t>с</a:t>
          </a:r>
          <a:r>
            <a:rPr lang="ru-RU" sz="1600" b="1" dirty="0" smtClean="0">
              <a:solidFill>
                <a:schemeClr val="accent6"/>
              </a:solidFill>
            </a:rPr>
            <a:t>остояние дорог и улиц</a:t>
          </a:r>
          <a:endParaRPr lang="ru-RU" sz="16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0.71213</cdr:x>
      <cdr:y>0.71765</cdr:y>
    </cdr:from>
    <cdr:to>
      <cdr:x>0.86815</cdr:x>
      <cdr:y>0.77584</cdr:y>
    </cdr:to>
    <cdr:sp macro="" textlink="">
      <cdr:nvSpPr>
        <cdr:cNvPr id="5" name="TextBox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:a16="http://schemas.microsoft.com/office/drawing/2014/main" xmlns="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8628083" y="4210760"/>
          <a:ext cx="1890307" cy="3414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numCol="1" rtlCol="0" anchor="t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н</a:t>
          </a:r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арушение ПДД</a:t>
          </a:r>
          <a:endParaRPr lang="ru-RU" sz="1600" b="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0.08569</cdr:x>
      <cdr:y>0.17021</cdr:y>
    </cdr:from>
    <cdr:to>
      <cdr:x>0.39679</cdr:x>
      <cdr:y>0.21421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:a16="http://schemas.microsoft.com/office/drawing/2014/main" xmlns="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1038225" y="998718"/>
          <a:ext cx="3769172" cy="2581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numCol="1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нарушение ПДД пешеходами</a:t>
          </a:r>
          <a:endParaRPr lang="ru-RU" sz="1600" b="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0.68995</cdr:x>
      <cdr:y>0.26073</cdr:y>
    </cdr:from>
    <cdr:to>
      <cdr:x>0.93419</cdr:x>
      <cdr:y>0.42454</cdr:y>
    </cdr:to>
    <cdr:sp macro="" textlink="">
      <cdr:nvSpPr>
        <cdr:cNvPr id="2" name="TextBox 9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8084793" y="1321559"/>
          <a:ext cx="2861987" cy="83031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solidFill>
                <a:schemeClr val="bg1"/>
              </a:solidFill>
              <a:latin typeface="+mn-lt"/>
            </a:rPr>
            <a:t>Д</a:t>
          </a:r>
          <a:r>
            <a:rPr lang="ru-RU" sz="1400" dirty="0" smtClean="0">
              <a:solidFill>
                <a:schemeClr val="bg1"/>
              </a:solidFill>
              <a:latin typeface="+mn-lt"/>
            </a:rPr>
            <a:t>вухполосные дороги</a:t>
          </a:r>
          <a:endParaRPr lang="ru-RU" sz="1400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0.7294</cdr:x>
      <cdr:y>0.66376</cdr:y>
    </cdr:from>
    <cdr:to>
      <cdr:x>0.97168</cdr:x>
      <cdr:y>0.82217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8547096" y="3364443"/>
          <a:ext cx="2839031" cy="8029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50000"/>
          </a:schemeClr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  <a:latin typeface="+mn-lt"/>
            </a:rPr>
            <a:t>Многополосные дороги без разделительной полосы</a:t>
          </a:r>
          <a:endParaRPr lang="ru-RU" sz="1400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0.39989</cdr:x>
      <cdr:y>0.54089</cdr:y>
    </cdr:from>
    <cdr:to>
      <cdr:x>0.62778</cdr:x>
      <cdr:y>0.6993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4685867" y="2741646"/>
          <a:ext cx="2670430" cy="80294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/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  <a:latin typeface="+mn-lt"/>
            </a:rPr>
            <a:t>Многополосные дороги </a:t>
          </a:r>
        </a:p>
        <a:p xmlns:a="http://schemas.openxmlformats.org/drawingml/2006/main">
          <a:pPr algn="ctr"/>
          <a:r>
            <a:rPr lang="ru-RU" sz="1400" dirty="0" smtClean="0">
              <a:solidFill>
                <a:schemeClr val="bg1"/>
              </a:solidFill>
              <a:latin typeface="+mn-lt"/>
            </a:rPr>
            <a:t>с разделительной полосой</a:t>
          </a:r>
          <a:endParaRPr lang="ru-RU" sz="1400" dirty="0">
            <a:solidFill>
              <a:schemeClr val="bg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0.02602</cdr:x>
      <cdr:y>0.01562</cdr:y>
    </cdr:from>
    <cdr:to>
      <cdr:x>0.32685</cdr:x>
      <cdr:y>0.10257</cdr:y>
    </cdr:to>
    <cdr:sp macro="" textlink="">
      <cdr:nvSpPr>
        <cdr:cNvPr id="6" name="TextBox 9">
          <a:extLst xmlns:a="http://schemas.openxmlformats.org/drawingml/2006/main">
            <a:ext uri="{FF2B5EF4-FFF2-40B4-BE49-F238E27FC236}">
              <a16:creationId xmlns="" xmlns:a16="http://schemas.microsoft.com/office/drawing/2014/main" xmlns:p="http://schemas.openxmlformats.org/presentationml/2006/main" xmlns:r="http://schemas.openxmlformats.org/officeDocument/2006/relationships" xmlns:lc="http://schemas.openxmlformats.org/drawingml/2006/lockedCanva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300804" y="79198"/>
          <a:ext cx="3478405" cy="4407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Кол-во ДТП на 1 млн. авт.-км</a:t>
          </a:r>
          <a:endParaRPr lang="ru-RU" sz="1600" b="1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0.05794</cdr:x>
      <cdr:y>0.20442</cdr:y>
    </cdr:from>
    <cdr:to>
      <cdr:x>0.95475</cdr:x>
      <cdr:y>0.54945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673081" y="1197139"/>
          <a:ext cx="10418125" cy="202058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0.25699</cdr:x>
      <cdr:y>0.64423</cdr:y>
    </cdr:from>
    <cdr:to>
      <cdr:x>0.5451</cdr:x>
      <cdr:y>0.69259</cdr:y>
    </cdr:to>
    <cdr:sp macro="" textlink="">
      <cdr:nvSpPr>
        <cdr:cNvPr id="4" name="TextBox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2985385" y="3772762"/>
          <a:ext cx="3346979" cy="283223"/>
        </a:xfrm>
        <a:prstGeom xmlns:a="http://schemas.openxmlformats.org/drawingml/2006/main" prst="wedgeRoundRectCallout">
          <a:avLst>
            <a:gd name="adj1" fmla="val 38328"/>
            <a:gd name="adj2" fmla="val -263718"/>
            <a:gd name="adj3" fmla="val 16667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accent4">
              <a:lumMod val="60000"/>
              <a:lumOff val="40000"/>
            </a:schemeClr>
          </a:solidFill>
        </a:ln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rPr>
            <a:t>ТРЕНД ПО РЕЗУЛЬТАТАМ ИЗМЕРЕНИЙ</a:t>
          </a:r>
          <a:endParaRPr lang="ru-RU" sz="1400" b="1" dirty="0">
            <a:solidFill>
              <a:schemeClr val="accent4">
                <a:lumMod val="60000"/>
                <a:lumOff val="40000"/>
              </a:schemeClr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0.07492</cdr:x>
      <cdr:y>0.25236</cdr:y>
    </cdr:from>
    <cdr:to>
      <cdr:x>0.13382</cdr:x>
      <cdr:y>0.30072</cdr:y>
    </cdr:to>
    <cdr:sp macro="" textlink="">
      <cdr:nvSpPr>
        <cdr:cNvPr id="8" name="TextBox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870281" y="1477890"/>
          <a:ext cx="684270" cy="2832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Helvetica" pitchFamily="2" charset="0"/>
            </a:rPr>
            <a:t>∆ 0,5</a:t>
          </a:r>
          <a:endParaRPr lang="ru-RU" sz="1400" b="1" dirty="0">
            <a:solidFill>
              <a:srgbClr val="FF0000"/>
            </a:solidFill>
            <a:latin typeface="Helvetica" pitchFamily="2" charset="0"/>
          </a:endParaRPr>
        </a:p>
      </cdr:txBody>
    </cdr:sp>
  </cdr:relSizeAnchor>
  <cdr:relSizeAnchor xmlns:cdr="http://schemas.openxmlformats.org/drawingml/2006/chartDrawing">
    <cdr:from>
      <cdr:x>0.05834</cdr:x>
      <cdr:y>0.20417</cdr:y>
    </cdr:from>
    <cdr:to>
      <cdr:x>0.05834</cdr:x>
      <cdr:y>0.30928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677744" y="1195665"/>
          <a:ext cx="0" cy="6155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oval" w="lg" len="lg"/>
          <a:tailEnd type="oval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0.88967</cdr:x>
      <cdr:y>0.60888</cdr:y>
    </cdr:from>
    <cdr:to>
      <cdr:x>0.94857</cdr:x>
      <cdr:y>0.65724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10335199" y="3565754"/>
          <a:ext cx="684270" cy="2832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  <a:latin typeface="Helvetica" pitchFamily="2" charset="0"/>
            </a:rPr>
            <a:t>∆ 2,8</a:t>
          </a:r>
          <a:endParaRPr lang="ru-RU" sz="1400" b="1" dirty="0">
            <a:solidFill>
              <a:srgbClr val="FF0000"/>
            </a:solidFill>
            <a:latin typeface="Helvetica" pitchFamily="2" charset="0"/>
          </a:endParaRPr>
        </a:p>
      </cdr:txBody>
    </cdr:sp>
  </cdr:relSizeAnchor>
  <cdr:relSizeAnchor xmlns:cdr="http://schemas.openxmlformats.org/drawingml/2006/chartDrawing">
    <cdr:from>
      <cdr:x>0.95529</cdr:x>
      <cdr:y>0.55216</cdr:y>
    </cdr:from>
    <cdr:to>
      <cdr:x>0.95529</cdr:x>
      <cdr:y>0.74408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11097510" y="3233604"/>
          <a:ext cx="0" cy="11239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headEnd type="oval" w="lg" len="lg"/>
          <a:tailEnd type="oval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0.65104</cdr:x>
      <cdr:y>0.08677</cdr:y>
    </cdr:from>
    <cdr:to>
      <cdr:x>0.97224</cdr:x>
      <cdr:y>0.28191</cdr:y>
    </cdr:to>
    <cdr:sp macro="" textlink="">
      <cdr:nvSpPr>
        <cdr:cNvPr id="19" name="TextBox 9">
          <a:extLst xmlns:a="http://schemas.openxmlformats.org/drawingml/2006/main">
            <a:ext uri="{FF2B5EF4-FFF2-40B4-BE49-F238E27FC236}">
              <a16:creationId xmlns:lc="http://schemas.openxmlformats.org/drawingml/2006/lockedCanvas" xmlns="" xmlns:a16="http://schemas.microsoft.com/office/drawing/2014/main" xmlns:p="http://schemas.openxmlformats.org/presentationml/2006/main" xmlns:r="http://schemas.openxmlformats.org/officeDocument/2006/relationships" id="{B0207CC2-C167-EF49-ADBE-B9F60A355B57}"/>
            </a:ext>
          </a:extLst>
        </cdr:cNvPr>
        <cdr:cNvSpPr txBox="1"/>
      </cdr:nvSpPr>
      <cdr:spPr>
        <a:xfrm xmlns:a="http://schemas.openxmlformats.org/drawingml/2006/main">
          <a:off x="7563004" y="508137"/>
          <a:ext cx="3731357" cy="1142796"/>
        </a:xfrm>
        <a:prstGeom xmlns:a="http://schemas.openxmlformats.org/drawingml/2006/main" prst="wedgeRoundRectCallout">
          <a:avLst>
            <a:gd name="adj1" fmla="val -9071"/>
            <a:gd name="adj2" fmla="val 150297"/>
            <a:gd name="adj3" fmla="val 16667"/>
          </a:avLst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wrap="square" lIns="72000" tIns="72000" rIns="72000" bIns="72000" numCol="1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/>
              </a:solidFill>
              <a:latin typeface="+mn-lt"/>
            </a:rPr>
            <a:t>ТЕОРИЯ ПО ТРЁМ РАСЧЁТНЫМ ТОЧКАМ:</a:t>
          </a:r>
        </a:p>
        <a:p xmlns:a="http://schemas.openxmlformats.org/drawingml/2006/main">
          <a:r>
            <a:rPr lang="ru-RU" sz="1400" dirty="0" smtClean="0">
              <a:solidFill>
                <a:schemeClr val="accent6"/>
              </a:solidFill>
            </a:rPr>
            <a:t>1. </a:t>
          </a:r>
          <a:r>
            <a:rPr lang="en-US" sz="1400" dirty="0" smtClean="0">
              <a:solidFill>
                <a:schemeClr val="accent6"/>
              </a:solidFill>
            </a:rPr>
            <a:t>IRI=0</a:t>
          </a:r>
          <a:r>
            <a:rPr lang="ru-RU" sz="1400" dirty="0" smtClean="0">
              <a:solidFill>
                <a:schemeClr val="accent6"/>
              </a:solidFill>
            </a:rPr>
            <a:t>       Кб=5</a:t>
          </a:r>
        </a:p>
        <a:p xmlns:a="http://schemas.openxmlformats.org/drawingml/2006/main">
          <a:r>
            <a:rPr lang="ru-RU" sz="1400" dirty="0" smtClean="0">
              <a:solidFill>
                <a:schemeClr val="accent6"/>
              </a:solidFill>
            </a:rPr>
            <a:t>2. </a:t>
          </a:r>
          <a:r>
            <a:rPr lang="en-US" sz="1400" dirty="0" smtClean="0">
              <a:solidFill>
                <a:schemeClr val="accent6"/>
              </a:solidFill>
            </a:rPr>
            <a:t>IRI=1,9 </a:t>
          </a:r>
          <a:r>
            <a:rPr lang="ru-RU" sz="1400" dirty="0" smtClean="0">
              <a:solidFill>
                <a:schemeClr val="accent6"/>
              </a:solidFill>
            </a:rPr>
            <a:t>   Кб=4</a:t>
          </a:r>
        </a:p>
        <a:p xmlns:a="http://schemas.openxmlformats.org/drawingml/2006/main">
          <a:r>
            <a:rPr lang="ru-RU" sz="1400" dirty="0" smtClean="0">
              <a:solidFill>
                <a:schemeClr val="accent6"/>
              </a:solidFill>
            </a:rPr>
            <a:t>3. </a:t>
          </a:r>
          <a:r>
            <a:rPr lang="en-US" sz="1400" dirty="0" smtClean="0">
              <a:solidFill>
                <a:schemeClr val="accent6"/>
              </a:solidFill>
            </a:rPr>
            <a:t>IRI=</a:t>
          </a:r>
          <a:r>
            <a:rPr lang="ru-RU" sz="1400" dirty="0" smtClean="0">
              <a:solidFill>
                <a:schemeClr val="accent6"/>
              </a:solidFill>
            </a:rPr>
            <a:t>4       Кб=3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4DC2-578C-419D-B4B2-6863EAEE18B3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8667-241D-4383-9B8E-0EF7CC2D1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6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9391-9A30-4013-8EED-AD425A7CCF0A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0A4B3-58C9-428E-B866-9E24CC855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5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41">
            <a:extLst>
              <a:ext uri="{FF2B5EF4-FFF2-40B4-BE49-F238E27FC236}">
                <a16:creationId xmlns:a16="http://schemas.microsoft.com/office/drawing/2014/main" xmlns="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/>
          <a:lstStyle/>
          <a:p>
            <a:r>
              <a:rPr lang="ru-RU" b="1" dirty="0" smtClean="0">
                <a:solidFill>
                  <a:srgbClr val="FF5000"/>
                </a:solidFill>
              </a:rPr>
              <a:t>Название презентации</a:t>
            </a:r>
            <a:endParaRPr lang="ru-RU" b="1" dirty="0">
              <a:solidFill>
                <a:srgbClr val="FF5000"/>
              </a:solidFill>
            </a:endParaRPr>
          </a:p>
        </p:txBody>
      </p:sp>
      <p:sp>
        <p:nvSpPr>
          <p:cNvPr id="29" name="Подзаголовок 42">
            <a:extLst>
              <a:ext uri="{FF2B5EF4-FFF2-40B4-BE49-F238E27FC236}">
                <a16:creationId xmlns:a16="http://schemas.microsoft.com/office/drawing/2014/main" xmlns="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Константинов Константин Константинович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Текст 43">
            <a:extLst>
              <a:ext uri="{FF2B5EF4-FFF2-40B4-BE49-F238E27FC236}">
                <a16:creationId xmlns:a16="http://schemas.microsoft.com/office/drawing/2014/main" xmlns="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Должность спикера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431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ая под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824" y="492125"/>
            <a:ext cx="9067800" cy="787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1C4E8A"/>
                </a:solidFill>
              </a:rPr>
              <a:t>ЗАГОЛОВОК СЛАЙДА: </a:t>
            </a:r>
            <a:r>
              <a:rPr lang="en-US" sz="3200" b="1" dirty="0">
                <a:solidFill>
                  <a:srgbClr val="1C4E8A"/>
                </a:solidFill>
              </a:rPr>
              <a:t/>
            </a:r>
            <a:br>
              <a:rPr lang="en-US" sz="3200" b="1" dirty="0">
                <a:solidFill>
                  <a:srgbClr val="1C4E8A"/>
                </a:solidFill>
              </a:rPr>
            </a:br>
            <a:r>
              <a:rPr lang="ru-RU" sz="3200" b="1" dirty="0">
                <a:solidFill>
                  <a:srgbClr val="1C4E8A"/>
                </a:solidFill>
              </a:rPr>
              <a:t>БЛОКИ ТЕКСТА</a:t>
            </a: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xmlns="" id="{48702C9A-3D2C-4274-A62E-B5BF86FD6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82400" y="6356349"/>
            <a:ext cx="432000" cy="432000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0" tIns="0" rIns="0" bIns="0"/>
          <a:lstStyle>
            <a:lvl1pPr algn="ctr">
              <a:defRPr sz="1400" b="1">
                <a:solidFill>
                  <a:schemeClr val="accent6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" name="Рисунок 1"/>
          <p:cNvPicPr/>
          <p:nvPr userDrawn="1">
            <p:extLst>
              <p:ext uri="{D42A27DB-BD31-4B8C-83A1-F6EECF244321}">
                <p14:modId xmlns:p14="http://schemas.microsoft.com/office/powerpoint/2010/main" val="302523661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86475" y="3417888"/>
            <a:ext cx="19050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71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xmlns="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xmlns="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xmlns="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54262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xmlns="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xmlns="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xmlns="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BE3D42B5-40F7-4C6C-B190-AF2BCD4A1D71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660278B-2208-4666-8530-824A9634A263}"/>
              </a:ext>
            </a:extLst>
          </p:cNvPr>
          <p:cNvGrpSpPr/>
          <p:nvPr userDrawn="1"/>
        </p:nvGrpSpPr>
        <p:grpSpPr>
          <a:xfrm>
            <a:off x="0" y="6492875"/>
            <a:ext cx="4040132" cy="361950"/>
            <a:chOff x="0" y="6492875"/>
            <a:chExt cx="4040132" cy="36195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xmlns="" id="{2D3DB4AF-DB53-4230-8D19-27BB2D362FBD}"/>
                </a:ext>
              </a:extLst>
            </p:cNvPr>
            <p:cNvSpPr/>
            <p:nvPr userDrawn="1"/>
          </p:nvSpPr>
          <p:spPr>
            <a:xfrm flipV="1">
              <a:off x="0" y="6492875"/>
              <a:ext cx="4040132" cy="361950"/>
            </a:xfrm>
            <a:custGeom>
              <a:avLst/>
              <a:gdLst>
                <a:gd name="connsiteX0" fmla="*/ 0 w 4040132"/>
                <a:gd name="connsiteY0" fmla="*/ 361950 h 361950"/>
                <a:gd name="connsiteX1" fmla="*/ 3689290 w 4040132"/>
                <a:gd name="connsiteY1" fmla="*/ 361950 h 361950"/>
                <a:gd name="connsiteX2" fmla="*/ 4040132 w 4040132"/>
                <a:gd name="connsiteY2" fmla="*/ 0 h 361950"/>
                <a:gd name="connsiteX3" fmla="*/ 0 w 4040132"/>
                <a:gd name="connsiteY3" fmla="*/ 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0132" h="361950">
                  <a:moveTo>
                    <a:pt x="0" y="361950"/>
                  </a:moveTo>
                  <a:lnTo>
                    <a:pt x="3689290" y="361950"/>
                  </a:lnTo>
                  <a:lnTo>
                    <a:pt x="404013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9DA28AAB-8C50-439B-BB37-15D9C1A06488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" y="6673850"/>
              <a:ext cx="3746499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20D2B918-C102-48FF-8EC6-8A9F8B142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72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xmlns="" id="{02BD1A13-1AFE-41E0-B5B5-E95A4DF01F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6635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xmlns="" id="{67C3A46D-32A1-416F-AEB0-588E436FB8E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513280" y="1359151"/>
            <a:ext cx="1347104" cy="13541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14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xmlns="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xmlns="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xmlns="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2851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1A3746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93B15-73EC-4690-862C-936BFE315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6777" y="179387"/>
            <a:ext cx="9067023" cy="788183"/>
          </a:xfrm>
        </p:spPr>
        <p:txBody>
          <a:bodyPr anchor="t">
            <a:normAutofit/>
          </a:bodyPr>
          <a:lstStyle>
            <a:lvl1pPr>
              <a:defRPr sz="2000" b="1">
                <a:solidFill>
                  <a:srgbClr val="D1D1D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6BC83B-0A00-4CED-9DD5-CE0F79FA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86614" y="182562"/>
            <a:ext cx="596900" cy="365125"/>
          </a:xfrm>
        </p:spPr>
        <p:txBody>
          <a:bodyPr/>
          <a:lstStyle>
            <a:lvl1pPr>
              <a:defRPr sz="1400">
                <a:solidFill>
                  <a:srgbClr val="7084B4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7E77C1A-2D61-44F0-A787-FF509CE897AA}"/>
              </a:ext>
            </a:extLst>
          </p:cNvPr>
          <p:cNvGrpSpPr/>
          <p:nvPr userDrawn="1"/>
        </p:nvGrpSpPr>
        <p:grpSpPr>
          <a:xfrm>
            <a:off x="-1016777" y="-423058"/>
            <a:ext cx="2033554" cy="1576366"/>
            <a:chOff x="13826662" y="-1799400"/>
            <a:chExt cx="3901729" cy="3264450"/>
          </a:xfrm>
        </p:grpSpPr>
        <p:sp>
          <p:nvSpPr>
            <p:cNvPr id="7" name="Параллелограмм 6">
              <a:extLst>
                <a:ext uri="{FF2B5EF4-FFF2-40B4-BE49-F238E27FC236}">
                  <a16:creationId xmlns:a16="http://schemas.microsoft.com/office/drawing/2014/main" xmlns="" id="{53222379-118D-44AD-B691-7B06582447F1}"/>
                </a:ext>
              </a:extLst>
            </p:cNvPr>
            <p:cNvSpPr/>
            <p:nvPr/>
          </p:nvSpPr>
          <p:spPr>
            <a:xfrm flipH="1" flipV="1">
              <a:off x="1382666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rgbClr val="23404E"/>
                </a:gs>
                <a:gs pos="100000">
                  <a:srgbClr val="1A374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араллелограмм 7">
              <a:extLst>
                <a:ext uri="{FF2B5EF4-FFF2-40B4-BE49-F238E27FC236}">
                  <a16:creationId xmlns:a16="http://schemas.microsoft.com/office/drawing/2014/main" xmlns="" id="{76A8A123-7638-440F-B3EE-06E4623EC11C}"/>
                </a:ext>
              </a:extLst>
            </p:cNvPr>
            <p:cNvSpPr/>
            <p:nvPr/>
          </p:nvSpPr>
          <p:spPr>
            <a:xfrm flipH="1">
              <a:off x="15427612" y="-1799400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xmlns="" id="{8EE75CE5-4EFB-439B-B879-A53D8E78BDC2}"/>
                </a:ext>
              </a:extLst>
            </p:cNvPr>
            <p:cNvSpPr/>
            <p:nvPr/>
          </p:nvSpPr>
          <p:spPr>
            <a:xfrm flipV="1">
              <a:off x="1382666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 flip="none" rotWithShape="1">
              <a:gsLst>
                <a:gs pos="0">
                  <a:srgbClr val="23404E"/>
                </a:gs>
                <a:gs pos="100000">
                  <a:srgbClr val="7084B4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xmlns="" id="{A6A718E5-11DD-4756-BA63-B1D84A073148}"/>
                </a:ext>
              </a:extLst>
            </p:cNvPr>
            <p:cNvSpPr/>
            <p:nvPr/>
          </p:nvSpPr>
          <p:spPr>
            <a:xfrm>
              <a:off x="15427612" y="-167175"/>
              <a:ext cx="2300779" cy="1632225"/>
            </a:xfrm>
            <a:prstGeom prst="parallelogram">
              <a:avLst>
                <a:gd name="adj" fmla="val 100387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rgbClr val="D1D1D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C99792B-325D-4D67-82B1-0F3A295752E0}"/>
              </a:ext>
            </a:extLst>
          </p:cNvPr>
          <p:cNvGrpSpPr/>
          <p:nvPr userDrawn="1"/>
        </p:nvGrpSpPr>
        <p:grpSpPr>
          <a:xfrm>
            <a:off x="9043932" y="875178"/>
            <a:ext cx="3148068" cy="176212"/>
            <a:chOff x="9043932" y="875178"/>
            <a:chExt cx="3148068" cy="176212"/>
          </a:xfrm>
        </p:grpSpPr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xmlns="" id="{A334681E-E53F-4111-8EB4-C16A828CB5AF}"/>
                </a:ext>
              </a:extLst>
            </p:cNvPr>
            <p:cNvSpPr/>
            <p:nvPr userDrawn="1"/>
          </p:nvSpPr>
          <p:spPr>
            <a:xfrm flipV="1">
              <a:off x="9043932" y="875178"/>
              <a:ext cx="3148068" cy="176212"/>
            </a:xfrm>
            <a:custGeom>
              <a:avLst/>
              <a:gdLst>
                <a:gd name="connsiteX0" fmla="*/ 0 w 3148068"/>
                <a:gd name="connsiteY0" fmla="*/ 176212 h 176212"/>
                <a:gd name="connsiteX1" fmla="*/ 3148068 w 3148068"/>
                <a:gd name="connsiteY1" fmla="*/ 176212 h 176212"/>
                <a:gd name="connsiteX2" fmla="*/ 3148068 w 3148068"/>
                <a:gd name="connsiteY2" fmla="*/ 0 h 176212"/>
                <a:gd name="connsiteX3" fmla="*/ 170804 w 3148068"/>
                <a:gd name="connsiteY3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8068" h="176212">
                  <a:moveTo>
                    <a:pt x="0" y="176212"/>
                  </a:moveTo>
                  <a:lnTo>
                    <a:pt x="3148068" y="176212"/>
                  </a:lnTo>
                  <a:lnTo>
                    <a:pt x="3148068" y="0"/>
                  </a:lnTo>
                  <a:lnTo>
                    <a:pt x="17080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084B4"/>
                </a:gs>
                <a:gs pos="100000">
                  <a:srgbClr val="7084B4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ru-RU" dirty="0"/>
                <a:t> </a:t>
              </a: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D9AE0269-092E-4796-B41E-8EA2548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00986" y="967570"/>
              <a:ext cx="2891014" cy="0"/>
            </a:xfrm>
            <a:prstGeom prst="line">
              <a:avLst/>
            </a:prstGeom>
            <a:ln w="38100">
              <a:solidFill>
                <a:schemeClr val="bg1">
                  <a:alpha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xmlns="" id="{59B4F888-1AE2-4490-BE63-844679025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372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xmlns="" id="{F524291C-0E62-449D-B21B-4A36DDC6A4E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86564" y="1593355"/>
            <a:ext cx="2578997" cy="257899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E825F-8C6A-44A0-9943-96A89939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D7B493-6CE9-414C-BEB7-11E84B3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ED6F17-270D-4D90-9B0D-3925F1D7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3618-F414-4E3D-9C27-BFDBF4E3B687}" type="datetime1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E76EC5-44A2-4699-8F5F-33D9BA47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33CACF-41E8-4526-A1A8-BFF9165AF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360000" cy="360000"/>
          </a:xfrm>
          <a:prstGeom prst="ellipse">
            <a:avLst/>
          </a:prstGeom>
          <a:solidFill>
            <a:srgbClr val="E8F3FE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74A54884-FE19-4058-B726-2C4912409C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6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4" r:id="rId4"/>
    <p:sldLayoutId id="2147483662" r:id="rId5"/>
    <p:sldLayoutId id="214748366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1">
            <a:extLst>
              <a:ext uri="{FF2B5EF4-FFF2-40B4-BE49-F238E27FC236}">
                <a16:creationId xmlns:a16="http://schemas.microsoft.com/office/drawing/2014/main" xmlns="" id="{35CE0A29-3C22-48E3-BEC2-4467EDADB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76178" y="1814732"/>
            <a:ext cx="10051367" cy="1534486"/>
          </a:xfrm>
        </p:spPr>
        <p:txBody>
          <a:bodyPr anchor="b">
            <a:noAutofit/>
          </a:bodyPr>
          <a:lstStyle/>
          <a:p>
            <a:r>
              <a:rPr lang="ru-RU" sz="3800" b="1" dirty="0" smtClean="0">
                <a:solidFill>
                  <a:srgbClr val="FF5000"/>
                </a:solidFill>
              </a:rPr>
              <a:t>Совершенствование </a:t>
            </a:r>
            <a:br>
              <a:rPr lang="ru-RU" sz="3800" b="1" dirty="0" smtClean="0">
                <a:solidFill>
                  <a:srgbClr val="FF5000"/>
                </a:solidFill>
              </a:rPr>
            </a:br>
            <a:r>
              <a:rPr lang="ru-RU" sz="3800" b="1" dirty="0" smtClean="0">
                <a:solidFill>
                  <a:srgbClr val="FF5000"/>
                </a:solidFill>
              </a:rPr>
              <a:t>методики оценки безопасности проезда по мостовым сооружениям</a:t>
            </a:r>
            <a:endParaRPr lang="ru-RU" sz="3800" b="1" dirty="0">
              <a:solidFill>
                <a:srgbClr val="FF5000"/>
              </a:solidFill>
            </a:endParaRPr>
          </a:p>
        </p:txBody>
      </p:sp>
      <p:sp>
        <p:nvSpPr>
          <p:cNvPr id="6" name="Подзаголовок 42">
            <a:extLst>
              <a:ext uri="{FF2B5EF4-FFF2-40B4-BE49-F238E27FC236}">
                <a16:creationId xmlns:a16="http://schemas.microsoft.com/office/drawing/2014/main" xmlns="" id="{B577FD99-9261-449B-9B43-C8382A8A82B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76178" y="3461980"/>
            <a:ext cx="10051367" cy="42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Рубежанский Андрей Валерьевич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43">
            <a:extLst>
              <a:ext uri="{FF2B5EF4-FFF2-40B4-BE49-F238E27FC236}">
                <a16:creationId xmlns:a16="http://schemas.microsoft.com/office/drawing/2014/main" xmlns="" id="{353B724B-1231-48CD-A6E8-81D1D62E26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178" y="3891152"/>
            <a:ext cx="10051367" cy="89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Первый заместитель генерального директора </a:t>
            </a:r>
            <a:r>
              <a:rPr lang="ru-RU" sz="2000" dirty="0" smtClean="0">
                <a:solidFill>
                  <a:schemeClr val="bg1"/>
                </a:solidFill>
              </a:rPr>
              <a:t>–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исполнительный директор ООО «Автодор-Инжиниринг»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27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675923"/>
              </p:ext>
            </p:extLst>
          </p:nvPr>
        </p:nvGraphicFramePr>
        <p:xfrm>
          <a:off x="247738" y="2084230"/>
          <a:ext cx="538039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385047"/>
              </p:ext>
            </p:extLst>
          </p:nvPr>
        </p:nvGraphicFramePr>
        <p:xfrm>
          <a:off x="6343738" y="2084230"/>
          <a:ext cx="538039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A956EC-0DAE-43CC-A994-67FDB7E2E074}"/>
              </a:ext>
            </a:extLst>
          </p:cNvPr>
          <p:cNvSpPr txBox="1"/>
          <p:nvPr/>
        </p:nvSpPr>
        <p:spPr>
          <a:xfrm>
            <a:off x="247738" y="1310069"/>
            <a:ext cx="5380390" cy="337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rtlCol="0" anchor="b">
            <a:noAutofit/>
          </a:bodyPr>
          <a:lstStyle/>
          <a:p>
            <a:r>
              <a:rPr lang="ru-RU" sz="1750" b="1" dirty="0" smtClean="0">
                <a:solidFill>
                  <a:srgbClr val="1C4E8A"/>
                </a:solidFill>
              </a:rPr>
              <a:t>ВЛИЯНИЕ </a:t>
            </a:r>
            <a:r>
              <a:rPr lang="ru-RU" sz="1750" b="1" u="sng" dirty="0" smtClean="0">
                <a:solidFill>
                  <a:schemeClr val="accent6"/>
                </a:solidFill>
              </a:rPr>
              <a:t>ВЫСОТЫ</a:t>
            </a:r>
            <a:r>
              <a:rPr lang="ru-RU" sz="1750" b="1" dirty="0" smtClean="0">
                <a:solidFill>
                  <a:srgbClr val="1C4E8A"/>
                </a:solidFill>
              </a:rPr>
              <a:t> НЕРОВНОСТЕЙ НА </a:t>
            </a:r>
            <a:r>
              <a:rPr lang="en-US" sz="1750" b="1" dirty="0" smtClean="0">
                <a:solidFill>
                  <a:srgbClr val="1C4E8A"/>
                </a:solidFill>
              </a:rPr>
              <a:t>IRI</a:t>
            </a:r>
            <a:endParaRPr lang="ru-RU" sz="1750" b="1" dirty="0">
              <a:solidFill>
                <a:srgbClr val="1C4E8A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A956EC-0DAE-43CC-A994-67FDB7E2E074}"/>
              </a:ext>
            </a:extLst>
          </p:cNvPr>
          <p:cNvSpPr txBox="1"/>
          <p:nvPr/>
        </p:nvSpPr>
        <p:spPr>
          <a:xfrm>
            <a:off x="6343737" y="1310069"/>
            <a:ext cx="5380391" cy="337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0" rtlCol="0" anchor="b">
            <a:noAutofit/>
          </a:bodyPr>
          <a:lstStyle/>
          <a:p>
            <a:r>
              <a:rPr lang="ru-RU" sz="1750" b="1" dirty="0" smtClean="0">
                <a:solidFill>
                  <a:srgbClr val="1C4E8A"/>
                </a:solidFill>
              </a:rPr>
              <a:t>ВЛИЯНИЕ </a:t>
            </a:r>
            <a:r>
              <a:rPr lang="ru-RU" sz="1750" b="1" u="sng" dirty="0" smtClean="0">
                <a:solidFill>
                  <a:schemeClr val="accent6"/>
                </a:solidFill>
              </a:rPr>
              <a:t>КОЛИЧЕСТВА</a:t>
            </a:r>
            <a:r>
              <a:rPr lang="ru-RU" sz="1750" b="1" dirty="0" smtClean="0">
                <a:solidFill>
                  <a:schemeClr val="accent6"/>
                </a:solidFill>
              </a:rPr>
              <a:t> </a:t>
            </a:r>
            <a:r>
              <a:rPr lang="ru-RU" sz="1750" b="1" dirty="0" smtClean="0">
                <a:solidFill>
                  <a:srgbClr val="1C4E8A"/>
                </a:solidFill>
              </a:rPr>
              <a:t>НЕРОВНОСТЕЙ НА </a:t>
            </a:r>
            <a:r>
              <a:rPr lang="en-US" sz="1750" b="1" dirty="0" smtClean="0">
                <a:solidFill>
                  <a:srgbClr val="1C4E8A"/>
                </a:solidFill>
              </a:rPr>
              <a:t>IRI</a:t>
            </a:r>
            <a:endParaRPr lang="ru-RU" sz="1750" b="1" dirty="0">
              <a:solidFill>
                <a:srgbClr val="1C4E8A"/>
              </a:solidFill>
            </a:endParaRP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29375" cy="7296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C4E8A"/>
                </a:solidFill>
              </a:rPr>
              <a:t>ДИАГРАММЫ ПО РЕЗУЛЬТАТАМ </a:t>
            </a:r>
            <a:r>
              <a:rPr lang="ru-RU" sz="2000" b="1" dirty="0" smtClean="0">
                <a:solidFill>
                  <a:schemeClr val="accent6"/>
                </a:solidFill>
              </a:rPr>
              <a:t>ЭКСПЕРИМЕНТАЛЬНЫХ</a:t>
            </a:r>
            <a:r>
              <a:rPr lang="ru-RU" sz="2000" b="1" dirty="0" smtClean="0">
                <a:solidFill>
                  <a:srgbClr val="1C4E8A"/>
                </a:solidFill>
              </a:rPr>
              <a:t> ИССЛЕДОВАНИЙ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644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усеченные противолежащие углы 190">
            <a:extLst>
              <a:ext uri="{FF2B5EF4-FFF2-40B4-BE49-F238E27FC236}">
                <a16:creationId xmlns:a16="http://schemas.microsoft.com/office/drawing/2014/main" xmlns="" id="{E0380A38-E8EF-47EE-9F1D-4216AC03279E}"/>
              </a:ext>
            </a:extLst>
          </p:cNvPr>
          <p:cNvSpPr/>
          <p:nvPr/>
        </p:nvSpPr>
        <p:spPr>
          <a:xfrm>
            <a:off x="5376323" y="774720"/>
            <a:ext cx="6082252" cy="1038087"/>
          </a:xfrm>
          <a:prstGeom prst="roundRect">
            <a:avLst>
              <a:gd name="adj" fmla="val 2957"/>
            </a:avLst>
          </a:prstGeom>
          <a:noFill/>
          <a:ln w="1270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bIns="180000" rtlCol="0" anchor="b">
            <a:spAutoFit/>
          </a:bodyPr>
          <a:lstStyle/>
          <a:p>
            <a:endParaRPr lang="ru-RU" sz="1600" dirty="0" smtClean="0">
              <a:solidFill>
                <a:srgbClr val="FF5000"/>
              </a:solidFill>
            </a:endParaRPr>
          </a:p>
          <a:p>
            <a:r>
              <a:rPr lang="ru-RU" sz="1600" dirty="0" smtClean="0">
                <a:solidFill>
                  <a:srgbClr val="FF5000"/>
                </a:solidFill>
              </a:rPr>
              <a:t>Экстраполяционный максимум </a:t>
            </a:r>
            <a:r>
              <a:rPr lang="en-US" sz="1600" b="1" dirty="0" smtClean="0">
                <a:solidFill>
                  <a:srgbClr val="FF5000"/>
                </a:solidFill>
              </a:rPr>
              <a:t>IRI</a:t>
            </a:r>
            <a:r>
              <a:rPr lang="ru-RU" sz="1600" dirty="0" smtClean="0">
                <a:solidFill>
                  <a:srgbClr val="FF5000"/>
                </a:solidFill>
              </a:rPr>
              <a:t> предположительно соответствует  </a:t>
            </a:r>
            <a:r>
              <a:rPr lang="ru-RU" sz="2000" b="1" dirty="0" smtClean="0">
                <a:solidFill>
                  <a:srgbClr val="FF5000"/>
                </a:solidFill>
              </a:rPr>
              <a:t>½</a:t>
            </a:r>
            <a:r>
              <a:rPr lang="ru-RU" sz="1600" dirty="0" smtClean="0">
                <a:solidFill>
                  <a:srgbClr val="FF5000"/>
                </a:solidFill>
              </a:rPr>
              <a:t>  длины колесной базы лаборатории</a:t>
            </a:r>
            <a:endParaRPr lang="ru-RU" sz="1600" dirty="0">
              <a:solidFill>
                <a:srgbClr val="FF5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A956EC-0DAE-43CC-A994-67FDB7E2E074}"/>
              </a:ext>
            </a:extLst>
          </p:cNvPr>
          <p:cNvSpPr txBox="1"/>
          <p:nvPr/>
        </p:nvSpPr>
        <p:spPr>
          <a:xfrm>
            <a:off x="5376323" y="124331"/>
            <a:ext cx="3262852" cy="563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36000" tIns="36000" rIns="36000" bIns="36000" rtlCol="0" anchor="b">
            <a:noAutofit/>
          </a:bodyPr>
          <a:lstStyle/>
          <a:p>
            <a:r>
              <a:rPr lang="ru-RU" sz="1600" b="1" dirty="0" smtClean="0">
                <a:solidFill>
                  <a:srgbClr val="1C4E8A"/>
                </a:solidFill>
              </a:rPr>
              <a:t>ВЛИЯНИЕ </a:t>
            </a:r>
            <a:r>
              <a:rPr lang="ru-RU" sz="1600" b="1" u="sng" dirty="0" smtClean="0">
                <a:solidFill>
                  <a:schemeClr val="accent6"/>
                </a:solidFill>
              </a:rPr>
              <a:t>ДЛИНЫ ОДИНОЧНОЙ НЕРОВНОСТИ</a:t>
            </a:r>
            <a:r>
              <a:rPr lang="ru-RU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rgbClr val="1C4E8A"/>
                </a:solidFill>
              </a:rPr>
              <a:t>НА </a:t>
            </a:r>
            <a:r>
              <a:rPr lang="en-US" sz="1600" b="1" dirty="0" smtClean="0">
                <a:solidFill>
                  <a:srgbClr val="1C4E8A"/>
                </a:solidFill>
              </a:rPr>
              <a:t>IRI</a:t>
            </a:r>
            <a:endParaRPr lang="ru-RU" sz="1600" b="1" dirty="0">
              <a:solidFill>
                <a:srgbClr val="1C4E8A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146974"/>
              </p:ext>
            </p:extLst>
          </p:nvPr>
        </p:nvGraphicFramePr>
        <p:xfrm>
          <a:off x="5376323" y="2161409"/>
          <a:ext cx="6082252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6894943" y="2189192"/>
            <a:ext cx="882070" cy="1209816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7641066" y="2161409"/>
            <a:ext cx="2" cy="1428099"/>
          </a:xfrm>
          <a:prstGeom prst="line">
            <a:avLst/>
          </a:prstGeom>
          <a:ln w="12700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507718" y="2290932"/>
            <a:ext cx="216000" cy="216000"/>
          </a:xfrm>
          <a:prstGeom prst="ellipse">
            <a:avLst/>
          </a:prstGeom>
          <a:solidFill>
            <a:srgbClr val="00FE73"/>
          </a:solidFill>
          <a:ln w="12700">
            <a:solidFill>
              <a:srgbClr val="FFFF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29" y="3898831"/>
            <a:ext cx="3606550" cy="252000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усеченные противолежащие углы 190">
            <a:extLst>
              <a:ext uri="{FF2B5EF4-FFF2-40B4-BE49-F238E27FC236}">
                <a16:creationId xmlns:a16="http://schemas.microsoft.com/office/drawing/2014/main" xmlns="" id="{E0380A38-E8EF-47EE-9F1D-4216AC03279E}"/>
              </a:ext>
            </a:extLst>
          </p:cNvPr>
          <p:cNvSpPr/>
          <p:nvPr/>
        </p:nvSpPr>
        <p:spPr>
          <a:xfrm>
            <a:off x="5376323" y="5690239"/>
            <a:ext cx="6082252" cy="727334"/>
          </a:xfrm>
          <a:prstGeom prst="roundRect">
            <a:avLst>
              <a:gd name="adj" fmla="val 2957"/>
            </a:avLst>
          </a:prstGeom>
          <a:noFill/>
          <a:ln w="1270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bIns="180000" rtlCol="0" anchor="b">
            <a:spAutoFit/>
          </a:bodyPr>
          <a:lstStyle/>
          <a:p>
            <a:pPr algn="ctr"/>
            <a:endParaRPr lang="ru-RU" sz="1400" dirty="0">
              <a:solidFill>
                <a:srgbClr val="FF5000"/>
              </a:solidFill>
            </a:endParaRPr>
          </a:p>
          <a:p>
            <a:pPr algn="ctr"/>
            <a:r>
              <a:rPr lang="ru-RU" sz="1600" dirty="0">
                <a:solidFill>
                  <a:srgbClr val="FF5000"/>
                </a:solidFill>
              </a:rPr>
              <a:t>Колесная база Форд Транзит  </a:t>
            </a:r>
            <a:r>
              <a:rPr lang="ru-RU" b="1" dirty="0">
                <a:solidFill>
                  <a:srgbClr val="FF5000"/>
                </a:solidFill>
              </a:rPr>
              <a:t>3080</a:t>
            </a:r>
            <a:r>
              <a:rPr lang="ru-RU" sz="1600" dirty="0">
                <a:solidFill>
                  <a:srgbClr val="FF5000"/>
                </a:solidFill>
              </a:rPr>
              <a:t> </a:t>
            </a:r>
            <a:r>
              <a:rPr lang="ru-RU" sz="1600" dirty="0" smtClean="0">
                <a:solidFill>
                  <a:srgbClr val="FF5000"/>
                </a:solidFill>
              </a:rPr>
              <a:t> мм</a:t>
            </a:r>
            <a:endParaRPr lang="ru-RU" sz="1600" dirty="0">
              <a:solidFill>
                <a:srgbClr val="FF5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699" y="841689"/>
            <a:ext cx="3612480" cy="2522060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олилиния 4"/>
          <p:cNvSpPr/>
          <p:nvPr/>
        </p:nvSpPr>
        <p:spPr>
          <a:xfrm rot="21306940">
            <a:off x="4560663" y="4225526"/>
            <a:ext cx="3415056" cy="1721601"/>
          </a:xfrm>
          <a:custGeom>
            <a:avLst/>
            <a:gdLst>
              <a:gd name="connsiteX0" fmla="*/ 0 w 3396343"/>
              <a:gd name="connsiteY0" fmla="*/ 1756229 h 1756229"/>
              <a:gd name="connsiteX1" fmla="*/ 1567543 w 3396343"/>
              <a:gd name="connsiteY1" fmla="*/ 1335315 h 1756229"/>
              <a:gd name="connsiteX2" fmla="*/ 3396343 w 3396343"/>
              <a:gd name="connsiteY2" fmla="*/ 0 h 175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6343" h="1756229">
                <a:moveTo>
                  <a:pt x="0" y="1756229"/>
                </a:moveTo>
                <a:cubicBezTo>
                  <a:pt x="500743" y="1692124"/>
                  <a:pt x="1001486" y="1628020"/>
                  <a:pt x="1567543" y="1335315"/>
                </a:cubicBezTo>
                <a:cubicBezTo>
                  <a:pt x="2133600" y="1042610"/>
                  <a:pt x="2764971" y="521305"/>
                  <a:pt x="3396343" y="0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557486" y="2240644"/>
            <a:ext cx="2372682" cy="590283"/>
          </a:xfrm>
          <a:custGeom>
            <a:avLst/>
            <a:gdLst>
              <a:gd name="connsiteX0" fmla="*/ 0 w 2438400"/>
              <a:gd name="connsiteY0" fmla="*/ 0 h 580571"/>
              <a:gd name="connsiteX1" fmla="*/ 1175657 w 2438400"/>
              <a:gd name="connsiteY1" fmla="*/ 464457 h 580571"/>
              <a:gd name="connsiteX2" fmla="*/ 2438400 w 2438400"/>
              <a:gd name="connsiteY2" fmla="*/ 580571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580571">
                <a:moveTo>
                  <a:pt x="0" y="0"/>
                </a:moveTo>
                <a:cubicBezTo>
                  <a:pt x="384628" y="183847"/>
                  <a:pt x="769257" y="367695"/>
                  <a:pt x="1175657" y="464457"/>
                </a:cubicBezTo>
                <a:cubicBezTo>
                  <a:pt x="1582057" y="561219"/>
                  <a:pt x="2010228" y="570895"/>
                  <a:pt x="2438400" y="580571"/>
                </a:cubicBez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  <a:prstDash val="lg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825451" y="2699742"/>
            <a:ext cx="267074" cy="251981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356464">
            <a:off x="7826606" y="3882149"/>
            <a:ext cx="267074" cy="251981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05120" y="1818448"/>
            <a:ext cx="271893" cy="291509"/>
          </a:xfrm>
          <a:prstGeom prst="downArrow">
            <a:avLst/>
          </a:prstGeom>
          <a:ln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449423" y="2123309"/>
            <a:ext cx="216000" cy="216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ссылка на другую страницу 26"/>
          <p:cNvSpPr/>
          <p:nvPr/>
        </p:nvSpPr>
        <p:spPr>
          <a:xfrm>
            <a:off x="2042848" y="3178214"/>
            <a:ext cx="1244673" cy="992251"/>
          </a:xfrm>
          <a:prstGeom prst="flowChartOffpageConnector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Увеличение длины препятствия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7266" y="5642788"/>
            <a:ext cx="3634913" cy="79512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Уменьшение и стабилизация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IRI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при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препятствия</a:t>
            </a: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&gt;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CS Standard" panose="020B0604020202020204" pitchFamily="34" charset="0"/>
              </a:rPr>
              <a:t>½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базы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449423" y="5964956"/>
            <a:ext cx="216000" cy="216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429375" cy="7296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C4E8A"/>
                </a:solidFill>
              </a:rPr>
              <a:t>ДИАГРАММЫ ПО РЕЗУЛЬТАТАМ </a:t>
            </a:r>
            <a:r>
              <a:rPr lang="ru-RU" sz="2000" b="1" dirty="0" smtClean="0">
                <a:solidFill>
                  <a:schemeClr val="accent6"/>
                </a:solidFill>
              </a:rPr>
              <a:t>ЭКСПЕРИМЕНТАЛЬНЫХ</a:t>
            </a:r>
            <a:r>
              <a:rPr lang="ru-RU" sz="2000" b="1" dirty="0" smtClean="0">
                <a:solidFill>
                  <a:srgbClr val="1C4E8A"/>
                </a:solidFill>
              </a:rPr>
              <a:t> ИССЛЕДОВАНИЙ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14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990" y="156090"/>
            <a:ext cx="4707194" cy="4714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C4E8A"/>
                </a:solidFill>
              </a:rPr>
              <a:t>ПРОМЕЖУТОЧНЫЕ </a:t>
            </a:r>
            <a:r>
              <a:rPr lang="ru-RU" sz="2400" b="1" dirty="0" smtClean="0">
                <a:solidFill>
                  <a:schemeClr val="accent6"/>
                </a:solidFill>
              </a:rPr>
              <a:t>ИТОГИ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6738" y="1258834"/>
            <a:ext cx="10346075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Сформулирована проблема, поставлены цели и задачи исследований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087" y="1253457"/>
            <a:ext cx="1230214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2022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6738" y="2077155"/>
            <a:ext cx="10815262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Экспериментальные исследования с проездами по ОИН по участкам дорог и по мостам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0087" y="2069379"/>
            <a:ext cx="1230214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2023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738" y="2997659"/>
            <a:ext cx="7109716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То же + с моделированием углов перелома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0087" y="2966881"/>
            <a:ext cx="1230214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2024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6738" y="3490359"/>
            <a:ext cx="7109716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Статистическая обработка с составлением уравнений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6738" y="4354003"/>
            <a:ext cx="9996754" cy="45499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Разработка математической модели для расчёта проектных значений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и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6737" y="4889315"/>
            <a:ext cx="10346075" cy="45499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Внесение дополнений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СТО АВТОДОР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в части обработки результатов диагностики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087" y="4337278"/>
            <a:ext cx="1230214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2025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6737" y="5412061"/>
            <a:ext cx="10346075" cy="45499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Разработка методики расчёта проектных значений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и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57728" y="4087626"/>
            <a:ext cx="11907748" cy="0"/>
          </a:xfrm>
          <a:prstGeom prst="line">
            <a:avLst/>
          </a:prstGeom>
          <a:ln w="1270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21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AD31299-707E-4DB9-9F52-F6C5CFDE77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28255" y="2518615"/>
            <a:ext cx="9618920" cy="19097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C4E8A"/>
                </a:solidFill>
              </a:rPr>
              <a:t>БЛАГОДАРЮ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14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1212177" y="4698961"/>
            <a:ext cx="2416982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90 000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A956EC-0DAE-43CC-A994-67FDB7E2E074}"/>
              </a:ext>
            </a:extLst>
          </p:cNvPr>
          <p:cNvSpPr txBox="1"/>
          <p:nvPr/>
        </p:nvSpPr>
        <p:spPr>
          <a:xfrm>
            <a:off x="5098084" y="1304028"/>
            <a:ext cx="2220096" cy="360000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1C4E8A"/>
                </a:solidFill>
              </a:rPr>
              <a:t>ДОРОГИ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1990520" y="1304028"/>
            <a:ext cx="1638638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4 986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1990520" y="2899398"/>
            <a:ext cx="1638638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2 341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A956EC-0DAE-43CC-A994-67FDB7E2E074}"/>
              </a:ext>
            </a:extLst>
          </p:cNvPr>
          <p:cNvSpPr txBox="1"/>
          <p:nvPr/>
        </p:nvSpPr>
        <p:spPr>
          <a:xfrm>
            <a:off x="5098084" y="2899398"/>
            <a:ext cx="4712044" cy="360000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1C4E8A"/>
                </a:solidFill>
              </a:rPr>
              <a:t>МОСТОВЫЕ СООРУЖЕНИЯ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xmlns="" xmlns:lc="http://schemas.openxmlformats.org/drawingml/2006/lockedCanvas" id="{1CA956EC-0DAE-43CC-A994-67FDB7E2E074}"/>
              </a:ext>
            </a:extLst>
          </p:cNvPr>
          <p:cNvSpPr txBox="1"/>
          <p:nvPr/>
        </p:nvSpPr>
        <p:spPr>
          <a:xfrm>
            <a:off x="5098084" y="4698961"/>
            <a:ext cx="6171278" cy="360000"/>
          </a:xfrm>
          <a:prstGeom prst="rect">
            <a:avLst/>
          </a:prstGeom>
          <a:noFill/>
        </p:spPr>
        <p:txBody>
          <a:bodyPr wrap="square" lIns="36000" tIns="36000" rIns="36000" bIns="36000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1C4E8A"/>
                </a:solidFill>
              </a:rPr>
              <a:t> ПИКОВАЯ СУТОЧНАЯ ИНТЕНСИВНОСТЬ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37205" cy="4714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C4E8A"/>
                </a:solidFill>
              </a:rPr>
              <a:t>ИСХОДНЫЕ </a:t>
            </a:r>
            <a:r>
              <a:rPr lang="ru-RU" sz="2000" b="1" dirty="0" smtClean="0">
                <a:solidFill>
                  <a:schemeClr val="accent6"/>
                </a:solidFill>
              </a:rPr>
              <a:t>ДАННЫЕ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3928858" y="1304028"/>
            <a:ext cx="433622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км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3928858" y="2899398"/>
            <a:ext cx="433622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шт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xmlns="" xmlns:lc="http://schemas.openxmlformats.org/drawingml/2006/lockedCanvas" id="{B0207CC2-C167-EF49-ADBE-B9F60A355B57}"/>
              </a:ext>
            </a:extLst>
          </p:cNvPr>
          <p:cNvSpPr txBox="1"/>
          <p:nvPr/>
        </p:nvSpPr>
        <p:spPr>
          <a:xfrm>
            <a:off x="3928858" y="4698961"/>
            <a:ext cx="1037418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numCol="1" rtlCol="0" anchor="b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авт / сут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3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02378292"/>
              </p:ext>
            </p:extLst>
          </p:nvPr>
        </p:nvGraphicFramePr>
        <p:xfrm>
          <a:off x="76200" y="152401"/>
          <a:ext cx="12115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200" y="5514919"/>
            <a:ext cx="118899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«Дорожно-транспортная аварийность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 в </a:t>
            </a: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году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 Информационно-аналитический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обзор. </a:t>
            </a:r>
            <a:endParaRPr lang="ru-RU" sz="1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М.: ФКУ «НЦ БДД МВД России», 2024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8519" y="3007668"/>
            <a:ext cx="231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1C4E8A"/>
                </a:solidFill>
              </a:rPr>
              <a:t>ПРИЧИНЫ </a:t>
            </a:r>
            <a:r>
              <a:rPr lang="ru-RU" sz="2400" b="1" dirty="0" smtClean="0">
                <a:solidFill>
                  <a:schemeClr val="accent6"/>
                </a:solidFill>
              </a:rPr>
              <a:t>ДТП</a:t>
            </a:r>
          </a:p>
          <a:p>
            <a:pPr algn="ctr"/>
            <a:r>
              <a:rPr lang="ru-RU" sz="2000" b="1" dirty="0" smtClean="0">
                <a:solidFill>
                  <a:srgbClr val="1C4E8A"/>
                </a:solidFill>
              </a:rPr>
              <a:t>НА </a:t>
            </a:r>
            <a:r>
              <a:rPr lang="ru-RU" sz="2000" b="1" dirty="0">
                <a:solidFill>
                  <a:srgbClr val="1C4E8A"/>
                </a:solidFill>
              </a:rPr>
              <a:t>ДОРОГАХ РФ</a:t>
            </a:r>
            <a:endParaRPr lang="ru-RU" sz="2200" b="1" dirty="0">
              <a:solidFill>
                <a:srgbClr val="1C4E8A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4411" y="3552825"/>
            <a:ext cx="3415353" cy="1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76339" y="2924176"/>
            <a:ext cx="733425" cy="628650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90270" cy="4714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ДТП</a:t>
            </a:r>
            <a:r>
              <a:rPr lang="ru-RU" sz="2000" b="1" dirty="0" smtClean="0">
                <a:solidFill>
                  <a:srgbClr val="1C4E8A"/>
                </a:solidFill>
              </a:rPr>
              <a:t> ПО ДОРОЖНЫМ УСЛОВИЯМ 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445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5300" y="1467846"/>
            <a:ext cx="1003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ровность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покрытия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дороги </a:t>
            </a:r>
            <a:r>
              <a:rPr lang="ru-RU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(с мостовыми сооружениями)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отношение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величины суммарного перемещения неподрессоренной массы (колеса) относительно подрессоренной (кузова автомобиля) к длине участка дороги (как правило, отрезки протяженностью 100 метров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5300" y="4212585"/>
            <a:ext cx="1003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показатель по безопасности </a:t>
            </a:r>
            <a:r>
              <a:rPr lang="ru-RU" b="1" dirty="0" smtClean="0">
                <a:solidFill>
                  <a:schemeClr val="accent6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мостового сооружения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определяется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максимальной безопасной скоростью легкового автомобиля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              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зависимости от состояния элементов мостового полотна, водоотвода и углов перелома продольного профиля пролётных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строений</a:t>
            </a:r>
            <a:endParaRPr lang="en-US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0387" y="1299672"/>
            <a:ext cx="1117601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387" y="4107911"/>
            <a:ext cx="1117601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endParaRPr lang="ru-RU" sz="3600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82"/>
            <a:ext cx="8657968" cy="7296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C4E8A"/>
                </a:solidFill>
              </a:rPr>
              <a:t>ИНТЕГРАЛЬНЫЕ ПОКАЗАТЕЛИ БЕЗОПАСНОСТИ И КОМФОРТА ПРОЕЗДА ПО </a:t>
            </a:r>
            <a:r>
              <a:rPr lang="ru-RU" sz="2000" b="1" dirty="0">
                <a:solidFill>
                  <a:schemeClr val="accent6"/>
                </a:solidFill>
              </a:rPr>
              <a:t>ДОРОГАМ</a:t>
            </a:r>
            <a:r>
              <a:rPr lang="ru-RU" sz="2000" b="1" dirty="0">
                <a:solidFill>
                  <a:srgbClr val="1C4E8A"/>
                </a:solidFill>
              </a:rPr>
              <a:t> И </a:t>
            </a:r>
            <a:r>
              <a:rPr lang="ru-RU" sz="2000" b="1" dirty="0">
                <a:solidFill>
                  <a:schemeClr val="accent6"/>
                </a:solidFill>
              </a:rPr>
              <a:t>МОСТОВЫМ СООРУЖЕНИЯМ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9235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86864392"/>
              </p:ext>
            </p:extLst>
          </p:nvPr>
        </p:nvGraphicFramePr>
        <p:xfrm>
          <a:off x="248262" y="655153"/>
          <a:ext cx="11717927" cy="506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207CC2-C167-EF49-ADBE-B9F60A355B57}"/>
              </a:ext>
            </a:extLst>
          </p:cNvPr>
          <p:cNvSpPr txBox="1"/>
          <p:nvPr/>
        </p:nvSpPr>
        <p:spPr>
          <a:xfrm>
            <a:off x="2201253" y="5945885"/>
            <a:ext cx="9729627" cy="666283"/>
          </a:xfrm>
          <a:prstGeom prst="rect">
            <a:avLst/>
          </a:prstGeom>
          <a:noFill/>
        </p:spPr>
        <p:txBody>
          <a:bodyPr wrap="square" lIns="0" tIns="0" rIns="0" bIns="0" numCol="1" rtlCol="0" anchor="t">
            <a:noAutofit/>
          </a:bodyPr>
          <a:lstStyle/>
          <a:p>
            <a:pPr algn="r"/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«Обоснование требований к ровности дорожных покрытий с учётом обеспечения безопасности движения».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В.В. Чванов, Д.А. Стрижевский  // «Дороги и мосты». - 2(24). 2010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0207CC2-C167-EF49-ADBE-B9F60A355B57}"/>
              </a:ext>
            </a:extLst>
          </p:cNvPr>
          <p:cNvSpPr txBox="1"/>
          <p:nvPr/>
        </p:nvSpPr>
        <p:spPr>
          <a:xfrm>
            <a:off x="10369336" y="4864721"/>
            <a:ext cx="1172585" cy="28791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numCol="1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IRI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м/км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4919" y="1458929"/>
            <a:ext cx="2954744" cy="3843322"/>
          </a:xfrm>
          <a:prstGeom prst="rect">
            <a:avLst/>
          </a:prstGeom>
          <a:gradFill flip="none" rotWithShape="1">
            <a:gsLst>
              <a:gs pos="0">
                <a:srgbClr val="00FE73">
                  <a:alpha val="50000"/>
                </a:srgbClr>
              </a:gs>
              <a:gs pos="32000">
                <a:srgbClr val="89FFBE">
                  <a:alpha val="50000"/>
                </a:srgbClr>
              </a:gs>
              <a:gs pos="69000">
                <a:srgbClr val="D5FFE8">
                  <a:alpha val="50000"/>
                </a:srgbClr>
              </a:gs>
            </a:gsLst>
            <a:lin ang="108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154919" y="1458929"/>
            <a:ext cx="1454717" cy="3843322"/>
          </a:xfrm>
          <a:prstGeom prst="rect">
            <a:avLst/>
          </a:prstGeom>
          <a:gradFill flip="none" rotWithShape="1">
            <a:gsLst>
              <a:gs pos="0">
                <a:srgbClr val="00FE73">
                  <a:alpha val="25000"/>
                </a:srgbClr>
              </a:gs>
              <a:gs pos="32000">
                <a:srgbClr val="89FFBE">
                  <a:alpha val="25000"/>
                </a:srgbClr>
              </a:gs>
              <a:gs pos="69000">
                <a:srgbClr val="D5FFE8">
                  <a:alpha val="25000"/>
                </a:srgbClr>
              </a:gs>
            </a:gsLst>
            <a:lin ang="108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590270" cy="4714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C4E8A"/>
                </a:solidFill>
              </a:rPr>
              <a:t>ЗАВИСИМОСТЬ РИСКА </a:t>
            </a:r>
            <a:r>
              <a:rPr lang="ru-RU" sz="2000" b="1" dirty="0" smtClean="0">
                <a:solidFill>
                  <a:schemeClr val="accent6"/>
                </a:solidFill>
              </a:rPr>
              <a:t>ДТП</a:t>
            </a:r>
            <a:r>
              <a:rPr lang="ru-RU" sz="2000" b="1" dirty="0" smtClean="0">
                <a:solidFill>
                  <a:srgbClr val="1C4E8A"/>
                </a:solidFill>
              </a:rPr>
              <a:t> от </a:t>
            </a:r>
            <a:r>
              <a:rPr lang="en-US" sz="2000" b="1" dirty="0" smtClean="0">
                <a:solidFill>
                  <a:schemeClr val="accent6"/>
                </a:solidFill>
              </a:rPr>
              <a:t>IRI</a:t>
            </a:r>
            <a:r>
              <a:rPr lang="ru-RU" sz="2000" b="1" dirty="0" smtClean="0">
                <a:solidFill>
                  <a:srgbClr val="1C4E8A"/>
                </a:solidFill>
              </a:rPr>
              <a:t> 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619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58238" y="945222"/>
            <a:ext cx="10767317" cy="5558319"/>
            <a:chOff x="269440" y="1163152"/>
            <a:chExt cx="9724055" cy="61625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0" name="Прямая соединительная линия 99"/>
            <p:cNvCxnSpPr/>
            <p:nvPr/>
          </p:nvCxnSpPr>
          <p:spPr>
            <a:xfrm>
              <a:off x="269440" y="5540907"/>
              <a:ext cx="9724055" cy="0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Надпись 45"/>
            <p:cNvSpPr txBox="1">
              <a:spLocks noChangeArrowheads="1"/>
            </p:cNvSpPr>
            <p:nvPr/>
          </p:nvSpPr>
          <p:spPr bwMode="auto">
            <a:xfrm>
              <a:off x="723215" y="1163152"/>
              <a:ext cx="9261759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Оценка состояния мостового сооружения </a:t>
              </a:r>
              <a:r>
                <a:rPr kumimoji="0" lang="ru-RU" alt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К</a:t>
              </a:r>
              <a:r>
                <a:rPr kumimoji="0" lang="ru-RU" altLang="ru-RU" sz="1400" b="1" i="0" u="none" strike="noStrike" cap="none" normalizeH="0" baseline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об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02" name="Надпись 46"/>
            <p:cNvSpPr txBox="1">
              <a:spLocks noChangeArrowheads="1"/>
            </p:cNvSpPr>
            <p:nvPr/>
          </p:nvSpPr>
          <p:spPr bwMode="auto">
            <a:xfrm>
              <a:off x="723215" y="1985175"/>
              <a:ext cx="2880000" cy="288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/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Показатель безопасности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Кб</a:t>
              </a:r>
            </a:p>
          </p:txBody>
        </p:sp>
        <p:sp>
          <p:nvSpPr>
            <p:cNvPr id="103" name="Надпись 47"/>
            <p:cNvSpPr txBox="1">
              <a:spLocks noChangeArrowheads="1"/>
            </p:cNvSpPr>
            <p:nvPr/>
          </p:nvSpPr>
          <p:spPr bwMode="auto">
            <a:xfrm>
              <a:off x="3810614" y="1985175"/>
              <a:ext cx="3009903" cy="28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eaLnBrk="0" fontAlgn="base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Показатель грузоподъёмности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Кг</a:t>
              </a:r>
            </a:p>
          </p:txBody>
        </p:sp>
        <p:sp>
          <p:nvSpPr>
            <p:cNvPr id="104" name="Надпись 49"/>
            <p:cNvSpPr txBox="1">
              <a:spLocks noChangeArrowheads="1"/>
            </p:cNvSpPr>
            <p:nvPr/>
          </p:nvSpPr>
          <p:spPr bwMode="auto">
            <a:xfrm>
              <a:off x="7104974" y="1985175"/>
              <a:ext cx="2880000" cy="28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/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Показатель долговечности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Кд</a:t>
              </a:r>
            </a:p>
          </p:txBody>
        </p:sp>
        <p:sp>
          <p:nvSpPr>
            <p:cNvPr id="105" name="Надпись 50"/>
            <p:cNvSpPr txBox="1"/>
            <p:nvPr/>
          </p:nvSpPr>
          <p:spPr>
            <a:xfrm>
              <a:off x="723214" y="2782941"/>
              <a:ext cx="2880001" cy="237304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Коэффициент снижения </a:t>
              </a:r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расчётной скорости</a:t>
              </a:r>
              <a:endPara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panose="020B0604020202020204" pitchFamily="34" charset="0"/>
                <a:cs typeface="Helvetica" panose="020B0604020202020204" pitchFamily="34" charset="0"/>
              </a:endParaRPr>
            </a:p>
            <a:p>
              <a:pPr algn="ctr" defTabSz="914400" eaLnBrk="0" fontAlgn="base" hangingPunct="0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Kv = [V] / Vp</a:t>
              </a:r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Arial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a typeface="Arial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6" name="Надпись 52"/>
            <p:cNvSpPr txBox="1">
              <a:spLocks noChangeArrowheads="1"/>
            </p:cNvSpPr>
            <p:nvPr/>
          </p:nvSpPr>
          <p:spPr bwMode="auto">
            <a:xfrm>
              <a:off x="4069677" y="2782942"/>
              <a:ext cx="2454689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defTabSz="914400" eaLnBrk="0" fontAlgn="base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Параметр дефектности по безопасности 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Вб</a:t>
              </a:r>
            </a:p>
          </p:txBody>
        </p:sp>
        <p:sp>
          <p:nvSpPr>
            <p:cNvPr id="107" name="Надпись 54"/>
            <p:cNvSpPr txBox="1">
              <a:spLocks noChangeArrowheads="1"/>
            </p:cNvSpPr>
            <p:nvPr/>
          </p:nvSpPr>
          <p:spPr bwMode="auto">
            <a:xfrm>
              <a:off x="6745557" y="2789629"/>
              <a:ext cx="3239417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Качественные условия соответствия сооружения по безопасности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08" name="Надпись 55"/>
            <p:cNvSpPr txBox="1">
              <a:spLocks noChangeArrowheads="1"/>
            </p:cNvSpPr>
            <p:nvPr/>
          </p:nvSpPr>
          <p:spPr bwMode="auto">
            <a:xfrm>
              <a:off x="7808442" y="4182607"/>
              <a:ext cx="2176531" cy="9733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Другие дефекты с оценками Б1…Б4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09" name="Надпись 62"/>
            <p:cNvSpPr txBox="1">
              <a:spLocks noChangeArrowheads="1"/>
            </p:cNvSpPr>
            <p:nvPr/>
          </p:nvSpPr>
          <p:spPr bwMode="auto">
            <a:xfrm>
              <a:off x="4069675" y="4615989"/>
              <a:ext cx="3460198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Дефекты по углам перелома</a:t>
              </a:r>
              <a:endPara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10" name="Надпись 64"/>
            <p:cNvSpPr txBox="1">
              <a:spLocks noChangeArrowheads="1"/>
            </p:cNvSpPr>
            <p:nvPr/>
          </p:nvSpPr>
          <p:spPr bwMode="auto">
            <a:xfrm>
              <a:off x="4069676" y="3612320"/>
              <a:ext cx="5915297" cy="28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Дефекты и повреждения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11" name="Надпись 67"/>
            <p:cNvSpPr txBox="1">
              <a:spLocks noChangeArrowheads="1"/>
            </p:cNvSpPr>
            <p:nvPr/>
          </p:nvSpPr>
          <p:spPr bwMode="auto">
            <a:xfrm>
              <a:off x="6419243" y="5877066"/>
              <a:ext cx="3565730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Неровности покрытия проезжей части</a:t>
              </a:r>
            </a:p>
            <a:p>
              <a:pPr algn="ctr" eaLnBrk="0" fontAlgn="base" hangingPunct="0"/>
              <a:r>
                <a:rPr lang="ru-RU" altLang="ru-RU" sz="11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Helvetica" panose="020B0604020202020204" pitchFamily="34" charset="0"/>
                </a:rPr>
                <a:t>измерения  БЕЗ  выхода на проезжую часть</a:t>
              </a:r>
              <a:endPara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12" name="Надпись 68"/>
            <p:cNvSpPr txBox="1">
              <a:spLocks noChangeArrowheads="1"/>
            </p:cNvSpPr>
            <p:nvPr/>
          </p:nvSpPr>
          <p:spPr bwMode="auto">
            <a:xfrm>
              <a:off x="723213" y="5877066"/>
              <a:ext cx="3296139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Амплитудно-частотные характеристики пролётного</a:t>
              </a:r>
              <a:r>
                <a:rPr kumimoji="0" lang="ru-RU" altLang="ru-RU" sz="14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 строения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13" name="Надпись 69"/>
            <p:cNvSpPr txBox="1">
              <a:spLocks noChangeArrowheads="1"/>
            </p:cNvSpPr>
            <p:nvPr/>
          </p:nvSpPr>
          <p:spPr bwMode="auto">
            <a:xfrm>
              <a:off x="4179413" y="5877066"/>
              <a:ext cx="2060045" cy="540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Жёсткость пролётного строения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14" name="Надпись 71"/>
            <p:cNvSpPr txBox="1">
              <a:spLocks noChangeArrowheads="1"/>
            </p:cNvSpPr>
            <p:nvPr/>
          </p:nvSpPr>
          <p:spPr bwMode="auto">
            <a:xfrm>
              <a:off x="723214" y="6785663"/>
              <a:ext cx="9261759" cy="54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eaLnBrk="0" fontAlgn="base" hangingPunct="0"/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Оценка ровности на мостовом</a:t>
              </a:r>
              <a:r>
                <a:rPr kumimoji="0" lang="ru-RU" altLang="ru-RU" sz="14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 сооружении </a:t>
              </a:r>
              <a:r>
                <a:rPr lang="en-US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IRI</a:t>
              </a:r>
              <a:r>
                <a:rPr lang="ru-RU" alt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anose="020B060402020202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115" name="Надпись 72"/>
            <p:cNvSpPr txBox="1">
              <a:spLocks noChangeArrowheads="1"/>
            </p:cNvSpPr>
            <p:nvPr/>
          </p:nvSpPr>
          <p:spPr bwMode="auto">
            <a:xfrm>
              <a:off x="4069675" y="4182607"/>
              <a:ext cx="3126772" cy="3017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Arial" panose="020B0604020202020204" pitchFamily="34" charset="0"/>
                  <a:cs typeface="Helvetica" panose="020B0604020202020204" pitchFamily="34" charset="0"/>
                </a:rPr>
                <a:t>Дефекты габарита проезжей части </a:t>
              </a:r>
              <a:endPara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Helvetica" panose="020B0604020202020204" pitchFamily="34" charset="0"/>
              </a:endParaRPr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2157640" y="2534174"/>
              <a:ext cx="6180907" cy="0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 flipH="1">
              <a:off x="3630985" y="4882807"/>
              <a:ext cx="388368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7362796" y="3950424"/>
              <a:ext cx="3199" cy="58261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/>
            <p:cNvCxnSpPr/>
            <p:nvPr/>
          </p:nvCxnSpPr>
          <p:spPr>
            <a:xfrm>
              <a:off x="4098063" y="6446417"/>
              <a:ext cx="0" cy="28827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/>
            <p:cNvCxnSpPr/>
            <p:nvPr/>
          </p:nvCxnSpPr>
          <p:spPr>
            <a:xfrm flipH="1">
              <a:off x="3630985" y="4333477"/>
              <a:ext cx="388368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/>
            <p:cNvCxnSpPr/>
            <p:nvPr/>
          </p:nvCxnSpPr>
          <p:spPr>
            <a:xfrm flipV="1">
              <a:off x="5292589" y="3937898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 стрелкой 121"/>
            <p:cNvCxnSpPr/>
            <p:nvPr/>
          </p:nvCxnSpPr>
          <p:spPr>
            <a:xfrm flipV="1">
              <a:off x="8896707" y="3937898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/>
            <p:nvPr/>
          </p:nvCxnSpPr>
          <p:spPr>
            <a:xfrm flipV="1">
              <a:off x="8366762" y="3354681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 стрелкой 123"/>
            <p:cNvCxnSpPr/>
            <p:nvPr/>
          </p:nvCxnSpPr>
          <p:spPr>
            <a:xfrm flipV="1">
              <a:off x="5292589" y="3354681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>
              <a:endCxn id="107" idx="0"/>
            </p:cNvCxnSpPr>
            <p:nvPr/>
          </p:nvCxnSpPr>
          <p:spPr>
            <a:xfrm>
              <a:off x="8338547" y="2534174"/>
              <a:ext cx="0" cy="255455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5292589" y="2534174"/>
              <a:ext cx="0" cy="255455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2157640" y="2534174"/>
              <a:ext cx="0" cy="245396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flipV="1">
              <a:off x="2814513" y="2324357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 flipV="1">
              <a:off x="2157640" y="1728204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 flipV="1">
              <a:off x="5292589" y="1728204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 стрелкой 130"/>
            <p:cNvCxnSpPr/>
            <p:nvPr/>
          </p:nvCxnSpPr>
          <p:spPr>
            <a:xfrm flipV="1">
              <a:off x="8544974" y="1728204"/>
              <a:ext cx="0" cy="209817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/>
            <p:cNvCxnSpPr/>
            <p:nvPr/>
          </p:nvCxnSpPr>
          <p:spPr>
            <a:xfrm>
              <a:off x="8202108" y="6486732"/>
              <a:ext cx="0" cy="2880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6745557" y="5272536"/>
              <a:ext cx="0" cy="53674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426040" y="2124119"/>
              <a:ext cx="0" cy="4931544"/>
            </a:xfrm>
            <a:prstGeom prst="line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435116" y="2124119"/>
              <a:ext cx="263047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 стрелкой 135"/>
            <p:cNvCxnSpPr/>
            <p:nvPr/>
          </p:nvCxnSpPr>
          <p:spPr>
            <a:xfrm>
              <a:off x="435116" y="7055663"/>
              <a:ext cx="263047" cy="0"/>
            </a:xfrm>
            <a:prstGeom prst="straightConnector1">
              <a:avLst/>
            </a:prstGeom>
            <a:ln w="19050">
              <a:solidFill>
                <a:schemeClr val="tx2">
                  <a:lumMod val="60000"/>
                  <a:lumOff val="40000"/>
                </a:schemeClr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Надпись 46"/>
            <p:cNvSpPr txBox="1">
              <a:spLocks noChangeArrowheads="1"/>
            </p:cNvSpPr>
            <p:nvPr/>
          </p:nvSpPr>
          <p:spPr bwMode="auto">
            <a:xfrm>
              <a:off x="6258515" y="5384272"/>
              <a:ext cx="313200" cy="3132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lang="ru-RU" altLang="ru-RU" b="1" dirty="0">
                  <a:solidFill>
                    <a:srgbClr val="FF0000"/>
                  </a:solidFill>
                  <a:cs typeface="Helvetica" panose="020B0604020202020204" pitchFamily="34" charset="0"/>
                </a:rPr>
                <a:t>1</a:t>
              </a:r>
              <a:endPara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38" name="Надпись 46"/>
            <p:cNvSpPr txBox="1">
              <a:spLocks noChangeArrowheads="1"/>
            </p:cNvSpPr>
            <p:nvPr/>
          </p:nvSpPr>
          <p:spPr bwMode="auto">
            <a:xfrm>
              <a:off x="3932921" y="6037558"/>
              <a:ext cx="313200" cy="3132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lang="ru-RU" altLang="ru-RU" b="1" dirty="0">
                  <a:solidFill>
                    <a:srgbClr val="FF0000"/>
                  </a:solidFill>
                  <a:cs typeface="Helvetica" panose="020B0604020202020204" pitchFamily="34" charset="0"/>
                </a:rPr>
                <a:t>2</a:t>
              </a:r>
              <a:endPara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39" name="Надпись 46"/>
            <p:cNvSpPr txBox="1">
              <a:spLocks noChangeArrowheads="1"/>
            </p:cNvSpPr>
            <p:nvPr/>
          </p:nvSpPr>
          <p:spPr bwMode="auto">
            <a:xfrm>
              <a:off x="269440" y="5384272"/>
              <a:ext cx="313200" cy="3132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lang="ru-RU" altLang="ru-RU" b="1" dirty="0" smtClean="0">
                  <a:solidFill>
                    <a:srgbClr val="FF0000"/>
                  </a:solidFill>
                  <a:cs typeface="Helvetica" panose="020B0604020202020204" pitchFamily="34" charset="0"/>
                </a:rPr>
                <a:t>4</a:t>
              </a:r>
              <a:endPara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Helvetica" panose="020B0604020202020204" pitchFamily="34" charset="0"/>
              </a:endParaRPr>
            </a:p>
          </p:txBody>
        </p:sp>
        <p:sp>
          <p:nvSpPr>
            <p:cNvPr id="141" name="Надпись 46"/>
            <p:cNvSpPr txBox="1">
              <a:spLocks noChangeArrowheads="1"/>
            </p:cNvSpPr>
            <p:nvPr/>
          </p:nvSpPr>
          <p:spPr bwMode="auto">
            <a:xfrm>
              <a:off x="7589410" y="6881275"/>
              <a:ext cx="313200" cy="3132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kumimoji="0" lang="ru-RU" alt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Helvetica" panose="020B0604020202020204" pitchFamily="34" charset="0"/>
                </a:rPr>
                <a:t>3</a:t>
              </a:r>
            </a:p>
          </p:txBody>
        </p:sp>
        <p:cxnSp>
          <p:nvCxnSpPr>
            <p:cNvPr id="144" name="Прямая со стрелкой 143"/>
            <p:cNvCxnSpPr/>
            <p:nvPr/>
          </p:nvCxnSpPr>
          <p:spPr>
            <a:xfrm>
              <a:off x="8862001" y="5272536"/>
              <a:ext cx="0" cy="53674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Надпись 46"/>
            <p:cNvSpPr txBox="1">
              <a:spLocks noChangeArrowheads="1"/>
            </p:cNvSpPr>
            <p:nvPr/>
          </p:nvSpPr>
          <p:spPr bwMode="auto">
            <a:xfrm>
              <a:off x="8365265" y="5384272"/>
              <a:ext cx="313200" cy="3132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0" fontAlgn="base" latinLnBrk="0" hangingPunct="0">
                <a:buClrTx/>
                <a:buSzTx/>
                <a:buFontTx/>
                <a:buNone/>
                <a:tabLst/>
              </a:pPr>
              <a:r>
                <a:rPr lang="ru-RU" altLang="ru-RU" b="1" dirty="0">
                  <a:solidFill>
                    <a:srgbClr val="FF0000"/>
                  </a:solidFill>
                  <a:cs typeface="Helvetica" panose="020B0604020202020204" pitchFamily="34" charset="0"/>
                </a:rPr>
                <a:t>1</a:t>
              </a:r>
              <a:endPara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Helvetica" panose="020B0604020202020204" pitchFamily="34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194187" y="3447923"/>
            <a:ext cx="1250663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МОСТЫ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4187" y="5573122"/>
            <a:ext cx="1250663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ДОРОГИ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82"/>
            <a:ext cx="8657968" cy="7296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ОТСУТСТВУЕТ ВЗАИМНАЯ УВЯЗКА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КОНТРОЛЬНЫХ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ПАРАМЕТРОВ СОСТОЯНИЯ ДОРОГ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МОСТОВ:</a:t>
            </a:r>
            <a:r>
              <a:rPr lang="ru-RU" sz="2000" b="1" dirty="0" smtClean="0">
                <a:solidFill>
                  <a:schemeClr val="accent6"/>
                </a:solidFill>
              </a:rPr>
              <a:t> нормативная документация</a:t>
            </a:r>
            <a:r>
              <a:rPr lang="ru-RU" sz="2000" b="1" dirty="0" smtClean="0">
                <a:solidFill>
                  <a:srgbClr val="1C4E8A"/>
                </a:solidFill>
              </a:rPr>
              <a:t> 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69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332717"/>
              </p:ext>
            </p:extLst>
          </p:nvPr>
        </p:nvGraphicFramePr>
        <p:xfrm>
          <a:off x="376940" y="716096"/>
          <a:ext cx="11616869" cy="58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Овал 49"/>
          <p:cNvSpPr/>
          <p:nvPr/>
        </p:nvSpPr>
        <p:spPr>
          <a:xfrm>
            <a:off x="7412468" y="3024356"/>
            <a:ext cx="226582" cy="233193"/>
          </a:xfrm>
          <a:prstGeom prst="ellipse">
            <a:avLst/>
          </a:prstGeom>
          <a:solidFill>
            <a:srgbClr val="00FE73"/>
          </a:solidFill>
          <a:ln w="12700">
            <a:solidFill>
              <a:srgbClr val="00FE7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944993" y="1795631"/>
            <a:ext cx="226582" cy="233193"/>
          </a:xfrm>
          <a:prstGeom prst="ellipse">
            <a:avLst/>
          </a:prstGeom>
          <a:solidFill>
            <a:srgbClr val="00FE73"/>
          </a:solidFill>
          <a:ln w="12700">
            <a:solidFill>
              <a:srgbClr val="00FE7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7412468" y="6114741"/>
            <a:ext cx="226582" cy="233193"/>
          </a:xfrm>
          <a:prstGeom prst="triangle">
            <a:avLst/>
          </a:prstGeom>
          <a:solidFill>
            <a:srgbClr val="00FE73"/>
          </a:solidFill>
          <a:ln w="12700">
            <a:solidFill>
              <a:srgbClr val="00FE7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314482" y="1792326"/>
            <a:ext cx="226582" cy="233193"/>
          </a:xfrm>
          <a:prstGeom prst="triangle">
            <a:avLst/>
          </a:prstGeom>
          <a:solidFill>
            <a:srgbClr val="00FE73"/>
          </a:solidFill>
          <a:ln w="12700">
            <a:solidFill>
              <a:srgbClr val="00FE7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0207CC2-C167-EF49-ADBE-B9F60A355B57}"/>
              </a:ext>
            </a:extLst>
          </p:cNvPr>
          <p:cNvSpPr txBox="1"/>
          <p:nvPr/>
        </p:nvSpPr>
        <p:spPr>
          <a:xfrm>
            <a:off x="10502901" y="6114582"/>
            <a:ext cx="1168400" cy="366043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numCol="1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IRI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м/км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0207CC2-C167-EF49-ADBE-B9F60A355B57}"/>
              </a:ext>
            </a:extLst>
          </p:cNvPr>
          <p:cNvSpPr txBox="1"/>
          <p:nvPr/>
        </p:nvSpPr>
        <p:spPr>
          <a:xfrm>
            <a:off x="944992" y="831029"/>
            <a:ext cx="4516008" cy="32467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numCol="1" rtlCol="0" anchor="ctr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Показатель безопасности Кб, баллы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182"/>
            <a:ext cx="8657968" cy="7296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ОТСУТСТВУЕТ ВЗАИМНАЯ УВЯЗКА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КОНТРОЛЬНЫХ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ПАРАМЕТРОВ СОСТОЯНИЯ ДОРОГ И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МОСТОВ:</a:t>
            </a:r>
            <a:r>
              <a:rPr lang="ru-RU" sz="2000" b="1" dirty="0" smtClean="0">
                <a:solidFill>
                  <a:schemeClr val="accent6"/>
                </a:solidFill>
              </a:rPr>
              <a:t> теория и практика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505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7578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Экспериментальные измерения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с проездом по одиночным искусственным неровностям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ОИН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6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не менее 5 заездов на 1 тип ОИН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дорога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: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из разного количества поперечно уложенных досок разной высоты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мост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: то же, что и дорога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: то же с добавлением динамического воздействия от автосамосвала 40 тонн, проезжающего параллельно дорожной лаборатории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дорога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: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ОИН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из листов фанеры, моделирующих различный угол перелома продольного профиля на мосту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Статистическая обработка результатов с расчётом параметров вероятностных распределений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Составление уравнение зависимости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от высоты, ширины и количества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ОИН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Расчёт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для всех случаев ОИН с составлением зависимости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=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Разработка математической мод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ли для расчёта проектных значений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б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 и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IRI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Внесение дополнений в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СТО АВТОДОР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в части обработки результатов диагностики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57968" cy="7296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ЦЕЛИ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accent6"/>
                </a:solidFill>
              </a:rPr>
              <a:t>ЗАДАЧИ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ИССЛЕДОВАНИЙ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3425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6" y="1257914"/>
            <a:ext cx="11017130" cy="5314451"/>
          </a:xfrm>
          <a:prstGeom prst="rect">
            <a:avLst/>
          </a:prstGeom>
          <a:noFill/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24E41CB-E51C-40DB-BA53-0090DE95E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57968" cy="72969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1C4E8A"/>
                </a:solidFill>
              </a:rPr>
              <a:t>СХЕМА К </a:t>
            </a:r>
            <a:r>
              <a:rPr lang="ru-RU" sz="2000" b="1" dirty="0">
                <a:solidFill>
                  <a:schemeClr val="accent6"/>
                </a:solidFill>
              </a:rPr>
              <a:t>ЭКСПЕРИМЕНТАЛЬНОЙ</a:t>
            </a:r>
            <a:r>
              <a:rPr lang="ru-RU" sz="2000" b="1" dirty="0">
                <a:solidFill>
                  <a:srgbClr val="1C4E8A"/>
                </a:solidFill>
              </a:rPr>
              <a:t> ОЦЕНКЕ ВЛИЯНИЯ ИСКУССТВЕННЫХ НЕРОВНОСТЕЙ НА </a:t>
            </a:r>
            <a:r>
              <a:rPr lang="ru-RU" sz="2000" b="1" dirty="0">
                <a:solidFill>
                  <a:schemeClr val="accent6"/>
                </a:solidFill>
              </a:rPr>
              <a:t>IRI</a:t>
            </a:r>
            <a:endParaRPr lang="ru-RU" sz="2000" b="1" dirty="0">
              <a:solidFill>
                <a:srgbClr val="1C4E8A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74A54884-FE19-4058-B726-2C4912409C2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693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0D2745"/>
      </a:dk1>
      <a:lt1>
        <a:srgbClr val="FFFFFF"/>
      </a:lt1>
      <a:dk2>
        <a:srgbClr val="034A90"/>
      </a:dk2>
      <a:lt2>
        <a:srgbClr val="D1D1D1"/>
      </a:lt2>
      <a:accent1>
        <a:srgbClr val="FF4E00"/>
      </a:accent1>
      <a:accent2>
        <a:srgbClr val="B5D9FD"/>
      </a:accent2>
      <a:accent3>
        <a:srgbClr val="F6910A"/>
      </a:accent3>
      <a:accent4>
        <a:srgbClr val="001C74"/>
      </a:accent4>
      <a:accent5>
        <a:srgbClr val="48A1FA"/>
      </a:accent5>
      <a:accent6>
        <a:srgbClr val="FF4E00"/>
      </a:accent6>
      <a:hlink>
        <a:srgbClr val="FF4E00"/>
      </a:hlink>
      <a:folHlink>
        <a:srgbClr val="2D479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5260</TotalTime>
  <Words>655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Roboto Black</vt:lpstr>
      <vt:lpstr>Helvetica</vt:lpstr>
      <vt:lpstr>CS Standard</vt:lpstr>
      <vt:lpstr>Calibri</vt:lpstr>
      <vt:lpstr>Century Gothic</vt:lpstr>
      <vt:lpstr>Times New Roman</vt:lpstr>
      <vt:lpstr>Тема Office</vt:lpstr>
      <vt:lpstr>Совершенствование  методики оценки безопасности проезда по мостовым сооружениям</vt:lpstr>
      <vt:lpstr>ИСХОДНЫЕ ДАННЫЕ</vt:lpstr>
      <vt:lpstr>ДТП ПО ДОРОЖНЫМ УСЛОВИЯМ </vt:lpstr>
      <vt:lpstr>ИНТЕГРАЛЬНЫЕ ПОКАЗАТЕЛИ БЕЗОПАСНОСТИ И КОМФОРТА ПРОЕЗДА ПО ДОРОГАМ И МОСТОВЫМ СООРУЖЕНИЯМ</vt:lpstr>
      <vt:lpstr>ЗАВИСИМОСТЬ РИСКА ДТП от IRI </vt:lpstr>
      <vt:lpstr>ОТСУТСТВУЕТ ВЗАИМНАЯ УВЯЗКА КОНТРОЛЬНЫХ ПАРАМЕТРОВ СОСТОЯНИЯ ДОРОГ И МОСТОВ: нормативная документация </vt:lpstr>
      <vt:lpstr>ОТСУТСТВУЕТ ВЗАИМНАЯ УВЯЗКА КОНТРОЛЬНЫХ ПАРАМЕТРОВ СОСТОЯНИЯ ДОРОГ И МОСТОВ: теория и практика</vt:lpstr>
      <vt:lpstr>ЦЕЛИ и ЗАДАЧИ ИССЛЕДОВАНИЙ</vt:lpstr>
      <vt:lpstr>СХЕМА К ЭКСПЕРИМЕНТАЛЬНОЙ ОЦЕНКЕ ВЛИЯНИЯ ИСКУССТВЕННЫХ НЕРОВНОСТЕЙ НА IRI</vt:lpstr>
      <vt:lpstr>ДИАГРАММЫ ПО РЕЗУЛЬТАТАМ ЭКСПЕРИМЕНТАЛЬНЫХ ИССЛЕДОВАНИЙ</vt:lpstr>
      <vt:lpstr>ДИАГРАММЫ ПО РЕЗУЛЬТАТАМ ЭКСПЕРИМЕНТАЛЬНЫХ ИССЛЕДОВАНИЙ</vt:lpstr>
      <vt:lpstr>ПРОМЕЖУТОЧНЫЕ ИТОГИ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Кутвинов Василий Олегович</dc:creator>
  <cp:lastModifiedBy>Анисимов Александр Владимирович</cp:lastModifiedBy>
  <cp:revision>101</cp:revision>
  <cp:lastPrinted>2024-09-06T12:06:41Z</cp:lastPrinted>
  <dcterms:created xsi:type="dcterms:W3CDTF">2023-05-03T14:32:16Z</dcterms:created>
  <dcterms:modified xsi:type="dcterms:W3CDTF">2024-09-09T15:34:34Z</dcterms:modified>
</cp:coreProperties>
</file>