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257" r:id="rId2"/>
    <p:sldId id="285" r:id="rId3"/>
    <p:sldId id="294" r:id="rId4"/>
    <p:sldId id="286" r:id="rId5"/>
    <p:sldId id="287" r:id="rId6"/>
    <p:sldId id="288" r:id="rId7"/>
    <p:sldId id="289" r:id="rId8"/>
    <p:sldId id="290" r:id="rId9"/>
    <p:sldId id="292" r:id="rId10"/>
    <p:sldId id="293" r:id="rId11"/>
    <p:sldId id="291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9FD"/>
    <a:srgbClr val="001C74"/>
    <a:srgbClr val="E6F2FE"/>
    <a:srgbClr val="48A1FA"/>
    <a:srgbClr val="1C4E8A"/>
    <a:srgbClr val="2689FD"/>
    <a:srgbClr val="FD971A"/>
    <a:srgbClr val="BBDEFE"/>
    <a:srgbClr val="992F00"/>
    <a:srgbClr val="25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215" autoAdjust="0"/>
  </p:normalViewPr>
  <p:slideViewPr>
    <p:cSldViewPr snapToGrid="0">
      <p:cViewPr varScale="1">
        <p:scale>
          <a:sx n="125" d="100"/>
          <a:sy n="125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emf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ar/folders/h5/5m5627993zgfgv9p75p5w4jc0000gp/T/com.microsoft.Word/WebArchiveCopyPasteTempFiles/IMG_4467.pn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file:////var/folders/h5/5m5627993zgfgv9p75p5w4jc0000gp/T/com.microsoft.Word/WebArchiveCopyPasteTempFiles/IMG_8797.jpg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>
            <a:normAutofit/>
          </a:bodyPr>
          <a:lstStyle/>
          <a:p>
            <a:r>
              <a:rPr lang="ru-RU" sz="2800" b="1" dirty="0">
                <a:solidFill>
                  <a:srgbClr val="FF5000"/>
                </a:solidFill>
              </a:rPr>
              <a:t>Деформационные швы мостовых сооружений.</a:t>
            </a:r>
            <a:br>
              <a:rPr lang="ru-RU" sz="2800" b="1" dirty="0">
                <a:solidFill>
                  <a:srgbClr val="FF5000"/>
                </a:solidFill>
              </a:rPr>
            </a:br>
            <a:r>
              <a:rPr lang="ru-RU" sz="2800" b="1" dirty="0">
                <a:solidFill>
                  <a:srgbClr val="FF5000"/>
                </a:solidFill>
              </a:rPr>
              <a:t>Новые конструктивные решения.</a:t>
            </a:r>
            <a:br>
              <a:rPr lang="ru-RU" sz="2800" b="1" dirty="0">
                <a:solidFill>
                  <a:srgbClr val="FF5000"/>
                </a:solidFill>
              </a:rPr>
            </a:br>
            <a:r>
              <a:rPr lang="ru-RU" sz="2800" b="1" dirty="0">
                <a:solidFill>
                  <a:srgbClr val="FF5000"/>
                </a:solidFill>
              </a:rPr>
              <a:t>Практика применения.</a:t>
            </a: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Старченко Виктор Сергеевич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Генеральный директор ООО «ДШР»</a:t>
            </a:r>
          </a:p>
        </p:txBody>
      </p:sp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1C4E8A"/>
                </a:solidFill>
              </a:rPr>
              <a:t>Р</a:t>
            </a:r>
            <a:r>
              <a:rPr lang="ru-RU" sz="3200" b="1" dirty="0" err="1">
                <a:solidFill>
                  <a:srgbClr val="1C4E8A"/>
                </a:solidFill>
              </a:rPr>
              <a:t>езинометаллические</a:t>
            </a:r>
            <a:r>
              <a:rPr lang="ru-RU" sz="3200" b="1" dirty="0">
                <a:solidFill>
                  <a:srgbClr val="1C4E8A"/>
                </a:solidFill>
              </a:rPr>
              <a:t> деформационные швы РМ ДШ со стальной  </a:t>
            </a:r>
            <a:r>
              <a:rPr lang="ru-RU" sz="3200" b="1" dirty="0" err="1">
                <a:solidFill>
                  <a:srgbClr val="1C4E8A"/>
                </a:solidFill>
              </a:rPr>
              <a:t>подконструкцией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BFFCDE-8B7F-B44C-8201-DCF4FC6E0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4779"/>
            <a:ext cx="2265545" cy="40276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2CED7F-D1C4-744F-8288-28A7EF8DF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20" y="1780986"/>
            <a:ext cx="2265544" cy="40276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5DB962-C893-9B49-AC29-DFA5F37E0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30" y="1754779"/>
            <a:ext cx="540512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581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Элемент пропуска водоотводных лотков 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625E76-96F8-9049-A43A-1ABF79924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66" y="1690687"/>
            <a:ext cx="6267034" cy="4086629"/>
          </a:xfrm>
          <a:prstGeom prst="rect">
            <a:avLst/>
          </a:prstGeom>
        </p:spPr>
      </p:pic>
      <p:sp>
        <p:nvSpPr>
          <p:cNvPr id="1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F49CFC0F-10EC-504B-8290-66225A9A962A}"/>
              </a:ext>
            </a:extLst>
          </p:cNvPr>
          <p:cNvSpPr/>
          <p:nvPr/>
        </p:nvSpPr>
        <p:spPr>
          <a:xfrm>
            <a:off x="765464" y="1690688"/>
            <a:ext cx="4001589" cy="1362889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Обеспечивает возможность монтажа деформационного шва совместно с системой продольного водоотвода на искусственном сооружении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E9490-90A8-FB44-BF84-F60F4F5C3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4" y="3372020"/>
            <a:ext cx="4001589" cy="24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3480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D31299-707E-4DB9-9F52-F6C5CFDE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8255" y="2518615"/>
            <a:ext cx="9618920" cy="19097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1C4E8A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4414023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10" name="Изображение 3">
            <a:extLst>
              <a:ext uri="{FF2B5EF4-FFF2-40B4-BE49-F238E27FC236}">
                <a16:creationId xmlns:a16="http://schemas.microsoft.com/office/drawing/2014/main" id="{90F2E9F2-3BB3-AC46-B362-6E50787C1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5396" y="4305156"/>
            <a:ext cx="2984576" cy="19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5">
            <a:extLst>
              <a:ext uri="{FF2B5EF4-FFF2-40B4-BE49-F238E27FC236}">
                <a16:creationId xmlns:a16="http://schemas.microsoft.com/office/drawing/2014/main" id="{D73223B7-B411-D843-9C01-EC03E7CCD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812" y="1088046"/>
            <a:ext cx="2210872" cy="3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FFE6C132-9CC3-FA4B-81BA-ACB9C17A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0655" y="1591675"/>
            <a:ext cx="1337810" cy="189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2A98E7-1C71-004B-8D96-58465A591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824" y="2131054"/>
            <a:ext cx="1302178" cy="1943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82C740-1E73-0B45-8DFE-3E4148D620D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049933" y="4394934"/>
            <a:ext cx="3068323" cy="1903596"/>
          </a:xfrm>
          <a:prstGeom prst="rect">
            <a:avLst/>
          </a:prstGeom>
        </p:spPr>
      </p:pic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55163358-188C-664C-BB5F-851AA68BD6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ООО «ДШР» - 30 лет производственной деятельности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BB7CEC-48E2-3A4C-99A1-D2791019B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933" y="1335215"/>
            <a:ext cx="2210872" cy="29040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FC5B61-D43F-884E-B94F-4859903F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975" y="4499835"/>
            <a:ext cx="3311037" cy="13244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B708E89-CE9A-1E42-A10F-62C59F48A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6" y="1591675"/>
            <a:ext cx="3311037" cy="2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249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Высота окаймления ДШ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471054" y="1690688"/>
            <a:ext cx="3619500" cy="2450330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СП 35.13330.2011  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МОСТЫ И ТРУБЫ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(изм. 1-4)  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п</a:t>
            </a:r>
            <a:r>
              <a:rPr lang="ru-RU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5.69  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Высоту металлического окаймления модульных и однопрофильных деформационных швов следует принимать 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соответствующей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толщине дорожной одежды на пролетном строении.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/>
              <a:t>3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DBA264-F479-7842-9C41-BEEE64C5BA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09" y="1503652"/>
            <a:ext cx="7263246" cy="439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2855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Высота окаймления ДШ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838200" y="1404161"/>
            <a:ext cx="8500852" cy="1207318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СП 35.13330.2011  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МОСТЫ И ТРУБЫ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(изм. 1-4</a:t>
            </a:r>
            <a:r>
              <a:rPr lang="ru-RU" sz="1400">
                <a:solidFill>
                  <a:schemeClr val="bg1"/>
                </a:solidFill>
                <a:latin typeface="Arial" panose="020B0604020202020204" pitchFamily="34" charset="0"/>
              </a:rPr>
              <a:t>)   п</a:t>
            </a:r>
            <a:r>
              <a:rPr lang="ru-RU" sz="14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5.69  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Высоту металлического окаймления модульных и однопрофильных деформационных швов следует принимать 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соответствующей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толщине дорожной одежды на пролетном строении.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E3E29-FB10-504C-8A6D-09B81A482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8698"/>
            <a:ext cx="10176164" cy="29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21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Деформационные швы МП ДШ ДС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838200" y="1857178"/>
            <a:ext cx="4001589" cy="3538161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Деформационные швы МП ДШ ДС обеспечивают перемещения как в продольном, так и поперечном направлении.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Применение: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 сейсмических районах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На криволинейных в плане сооружениях с 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полюсно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-лучевой схемой расстановки ОЧ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На сооружениях с большой косиной расположения ДШ относительно оси пролетного строения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5</a:t>
            </a:r>
          </a:p>
        </p:txBody>
      </p:sp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EDD7C3E3-D33D-DF4F-A75A-6C73AC62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01950" y="1557285"/>
            <a:ext cx="4120899" cy="413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28985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Деформационные швы МП ДШ ДС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414D83-9A57-6147-9983-F93BE4C9E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58" y="1690688"/>
            <a:ext cx="2238712" cy="3999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5F8FB-40B7-DD42-8A26-41D0A35E1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74" y="1690688"/>
            <a:ext cx="2919244" cy="4039964"/>
          </a:xfrm>
          <a:prstGeom prst="rect">
            <a:avLst/>
          </a:prstGeom>
        </p:spPr>
      </p:pic>
      <p:pic>
        <p:nvPicPr>
          <p:cNvPr id="10" name="Рисунок 13">
            <a:extLst>
              <a:ext uri="{FF2B5EF4-FFF2-40B4-BE49-F238E27FC236}">
                <a16:creationId xmlns:a16="http://schemas.microsoft.com/office/drawing/2014/main" id="{44C0719E-C32C-FB46-86FE-B6857CCB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99" y="1690688"/>
            <a:ext cx="3442855" cy="39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07379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Деформационные швы ОП ДШ ПГ/ МП ДШ ПГ 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5501EF-8A40-CB45-8AA3-02F7BA4A1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89" y="1565808"/>
            <a:ext cx="3235278" cy="43137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577D9A-1F77-7644-8BDD-4FEF91CAE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982" y="1547559"/>
            <a:ext cx="3127887" cy="4391231"/>
          </a:xfrm>
          <a:prstGeom prst="rect">
            <a:avLst/>
          </a:prstGeom>
        </p:spPr>
      </p:pic>
      <p:sp>
        <p:nvSpPr>
          <p:cNvPr id="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3DCBA4DE-5BDD-5341-9D24-3D7606DDC00F}"/>
              </a:ext>
            </a:extLst>
          </p:cNvPr>
          <p:cNvSpPr/>
          <p:nvPr/>
        </p:nvSpPr>
        <p:spPr>
          <a:xfrm>
            <a:off x="526473" y="1565808"/>
            <a:ext cx="4001589" cy="2838966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Деформационные швы  с гребенчатыми элементами перекрытия зазора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П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овышение плавности проезда за счет отсутствия зазора перпендикулярного направлению движения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Пониженная шумовая эмиссия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Защита резинового компенсатора от механических повреждений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195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Деформационные швы ОП ДШ ПГ/ МП ДШ ПГ 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526473" y="1565808"/>
            <a:ext cx="4001589" cy="2838966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Деформационные швы  с гребенчатыми элементами перекрытия зазора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П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овышение плавности проезда за счет отсутствия зазора перпендикулярного направлению движения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Пониженная шумовая эмиссия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Защита резинового компенсатора от механических повреждений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BF94A0-F1EF-284A-B183-31DCDCCB3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62" y="1565808"/>
            <a:ext cx="6003294" cy="47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493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1C4E8A"/>
                </a:solidFill>
              </a:rPr>
              <a:t>Р</a:t>
            </a:r>
            <a:r>
              <a:rPr lang="ru-RU" sz="3200" b="1" dirty="0" err="1">
                <a:solidFill>
                  <a:srgbClr val="1C4E8A"/>
                </a:solidFill>
              </a:rPr>
              <a:t>езинометаллические</a:t>
            </a:r>
            <a:r>
              <a:rPr lang="ru-RU" sz="3200" b="1" dirty="0">
                <a:solidFill>
                  <a:srgbClr val="1C4E8A"/>
                </a:solidFill>
              </a:rPr>
              <a:t> деформационные швы РМ ДШ со стальной  </a:t>
            </a:r>
            <a:r>
              <a:rPr lang="ru-RU" sz="3200" b="1" dirty="0" err="1">
                <a:solidFill>
                  <a:srgbClr val="1C4E8A"/>
                </a:solidFill>
              </a:rPr>
              <a:t>подконструкцией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9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E0C588-18D5-8E45-8297-2CACC157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12" y="3801266"/>
            <a:ext cx="1703234" cy="2110651"/>
          </a:xfrm>
          <a:prstGeom prst="rect">
            <a:avLst/>
          </a:prstGeom>
        </p:spPr>
      </p:pic>
      <p:pic>
        <p:nvPicPr>
          <p:cNvPr id="10" name="Рисунок 22">
            <a:extLst>
              <a:ext uri="{FF2B5EF4-FFF2-40B4-BE49-F238E27FC236}">
                <a16:creationId xmlns:a16="http://schemas.microsoft.com/office/drawing/2014/main" id="{18A28459-7C4D-8D42-87AD-5DCB9D790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12" y="1783791"/>
            <a:ext cx="1703234" cy="192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C25F85-1330-D246-BC01-2F34559195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1"/>
          <a:stretch/>
        </p:blipFill>
        <p:spPr>
          <a:xfrm>
            <a:off x="7127241" y="1783791"/>
            <a:ext cx="4583313" cy="4128127"/>
          </a:xfrm>
          <a:prstGeom prst="rect">
            <a:avLst/>
          </a:prstGeom>
        </p:spPr>
      </p:pic>
      <p:sp>
        <p:nvSpPr>
          <p:cNvPr id="1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28C820CA-592D-9E46-8A85-C5FFE3887FC8}"/>
              </a:ext>
            </a:extLst>
          </p:cNvPr>
          <p:cNvSpPr/>
          <p:nvPr/>
        </p:nvSpPr>
        <p:spPr>
          <a:xfrm>
            <a:off x="744682" y="1751608"/>
            <a:ext cx="4109017" cy="3382784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Обеспечивают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бесшумный,  плавный проезд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Использование </a:t>
            </a:r>
            <a:r>
              <a:rPr lang="ru-RU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подконструкции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обеспечивает высокую надежность крепления резинометаллических элементов и обеспечение водонепроницаемости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Высокая ремонтопригодность</a:t>
            </a:r>
            <a:endParaRPr lang="ru-RU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4449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7563</TotalTime>
  <Words>287</Words>
  <Application>Microsoft Macintosh PowerPoint</Application>
  <PresentationFormat>Широкоэкранный</PresentationFormat>
  <Paragraphs>58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Arial</vt:lpstr>
      <vt:lpstr>Century Gothic</vt:lpstr>
      <vt:lpstr>Тема Office</vt:lpstr>
      <vt:lpstr>Деформационные швы мостовых сооружений. Новые конструктивные решения. Практика применения.</vt:lpstr>
      <vt:lpstr>ООО «ДШР» - 30 лет производственной деятельности</vt:lpstr>
      <vt:lpstr>Высота окаймления ДШ</vt:lpstr>
      <vt:lpstr>Высота окаймления ДШ</vt:lpstr>
      <vt:lpstr>Деформационные швы МП ДШ ДС</vt:lpstr>
      <vt:lpstr>Деформационные швы МП ДШ ДС</vt:lpstr>
      <vt:lpstr>Деформационные швы ОП ДШ ПГ/ МП ДШ ПГ </vt:lpstr>
      <vt:lpstr>Деформационные швы ОП ДШ ПГ/ МП ДШ ПГ </vt:lpstr>
      <vt:lpstr>Резинометаллические деформационные швы РМ ДШ со стальной  подконструкцией</vt:lpstr>
      <vt:lpstr>Резинометаллические деформационные швы РМ ДШ со стальной  подконструкцией</vt:lpstr>
      <vt:lpstr>Элемент пропуска водоотводных лотков 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Vic Vic</cp:lastModifiedBy>
  <cp:revision>47</cp:revision>
  <dcterms:created xsi:type="dcterms:W3CDTF">2023-05-03T14:32:16Z</dcterms:created>
  <dcterms:modified xsi:type="dcterms:W3CDTF">2024-08-29T09:07:33Z</dcterms:modified>
</cp:coreProperties>
</file>