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2"/>
  </p:handoutMasterIdLst>
  <p:sldIdLst>
    <p:sldId id="257" r:id="rId2"/>
    <p:sldId id="282" r:id="rId3"/>
    <p:sldId id="261" r:id="rId4"/>
    <p:sldId id="285" r:id="rId5"/>
    <p:sldId id="284" r:id="rId6"/>
    <p:sldId id="286" r:id="rId7"/>
    <p:sldId id="287" r:id="rId8"/>
    <p:sldId id="288" r:id="rId9"/>
    <p:sldId id="289" r:id="rId10"/>
    <p:sldId id="274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C3E"/>
    <a:srgbClr val="F0D954"/>
    <a:srgbClr val="B5D9FD"/>
    <a:srgbClr val="001C74"/>
    <a:srgbClr val="E6F2FE"/>
    <a:srgbClr val="48A1FA"/>
    <a:srgbClr val="1C4E8A"/>
    <a:srgbClr val="2689FD"/>
    <a:srgbClr val="FD971A"/>
    <a:srgbClr val="BBD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15" autoAdjust="0"/>
  </p:normalViewPr>
  <p:slideViewPr>
    <p:cSldViewPr snapToGrid="0">
      <p:cViewPr varScale="1">
        <p:scale>
          <a:sx n="153" d="100"/>
          <a:sy n="153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17/06/relationships/model3d" Target="../media/model3d1.glb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1.glb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5000"/>
                </a:solidFill>
              </a:rPr>
              <a:t>Успешные кооперации для лучших практик дорожной отрасли России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Иванов Андрей Игоревич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Директор по развитию продукта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ООО Предприятие «ПИК»</a:t>
            </a:r>
          </a:p>
        </p:txBody>
      </p:sp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8255" y="2518615"/>
            <a:ext cx="9618920" cy="19097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C4E8A"/>
                </a:solidFill>
              </a:rPr>
              <a:t>БЛАГОДАРЮ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93424C-C000-C3AA-6516-95F854AEA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О Предприятии «ПИК»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17D72E-3D00-4285-A31A-D2233875E331}"/>
              </a:ext>
            </a:extLst>
          </p:cNvPr>
          <p:cNvSpPr/>
          <p:nvPr/>
        </p:nvSpPr>
        <p:spPr>
          <a:xfrm>
            <a:off x="838200" y="1548236"/>
            <a:ext cx="1004289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  <a:t>Достижения эффективного сотрудничества нашего предприятия, ООО Предприятие «ПИК», с ведущими высокотехнологичными заводами, определенно, заслуживает внимания и развития. Наша компания непрерывно работает над тем, чтобы улучшить состояние дорожной инфраструктуры России, отвечая всем современным требованиям и вызовам.</a:t>
            </a:r>
          </a:p>
          <a:p>
            <a:pPr algn="just">
              <a:defRPr/>
            </a:pPr>
            <a:b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</a:br>
            <a: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  <a:t>В условиях стремительного развития технологий и изменения рынков мы приняли решение о создании крепких кооперационных связей с передовыми производствами. Эти партнерства не только позволили нам расширить наш спектр услуг, но и обеспечили реализацию проектов, которые были бы невозможны без синергии знаний, навыков и ресурсного потенциала.</a:t>
            </a:r>
          </a:p>
          <a:p>
            <a:pPr algn="just">
              <a:defRPr/>
            </a:pPr>
            <a:b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</a:br>
            <a: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  <a:t>Сегодня мы презентуем вам ряд успешных примеров таких коопераций, которые продемонстрировали не только высокую эффективность, но и возможность внедрения инновационных решений в дорожной отрасли.</a:t>
            </a:r>
          </a:p>
          <a:p>
            <a:pPr algn="just">
              <a:defRPr/>
            </a:pPr>
            <a:b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</a:br>
            <a:r>
              <a:rPr lang="ru-RU" sz="1600" b="0" i="0" u="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  <a:ea typeface="Century Gothic"/>
                <a:cs typeface="Century Gothic"/>
              </a:rPr>
              <a:t>Уверен, что каждая из этих историй станет основой для дальнейшего обсуждения, новых идей и возможностей, которые мы можем реализовать вместе.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6A15A-D1ED-0CA6-3BAB-41F47C1F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27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1BC5F0F-32DD-A1AC-BDBE-46771C23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158" y="1308693"/>
            <a:ext cx="6875842" cy="5066111"/>
          </a:xfrm>
          <a:prstGeom prst="rect">
            <a:avLst/>
          </a:prstGeom>
        </p:spPr>
      </p:pic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ЗАДАЧА: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269777" y="2997676"/>
            <a:ext cx="4894115" cy="1688144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rgbClr val="3A3C3E"/>
                </a:solidFill>
              </a:rPr>
              <a:t>Для решения задачи привлекали: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МАДИ;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Заводы полимеров;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Специалистов по связующим РТУ;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Частные капиталы.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3</a:t>
            </a:r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2A029C4-B218-8E69-8308-A81EEC033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122431"/>
              </p:ext>
            </p:extLst>
          </p:nvPr>
        </p:nvGraphicFramePr>
        <p:xfrm>
          <a:off x="5313908" y="1296067"/>
          <a:ext cx="6878088" cy="5093736"/>
        </p:xfrm>
        <a:graphic>
          <a:graphicData uri="http://schemas.openxmlformats.org/drawingml/2006/table">
            <a:tbl>
              <a:tblPr bandRow="1">
                <a:effectLst>
                  <a:reflection stA="63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146348">
                  <a:extLst>
                    <a:ext uri="{9D8B030D-6E8A-4147-A177-3AD203B41FA5}">
                      <a16:colId xmlns:a16="http://schemas.microsoft.com/office/drawing/2014/main" val="2368034266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519412311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467518114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505703083"/>
                    </a:ext>
                  </a:extLst>
                </a:gridCol>
              </a:tblGrid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>
                <a:extLst>
                  <a:ext uri="{FF2B5EF4-FFF2-40B4-BE49-F238E27FC236}">
                    <a16:creationId xmlns:a16="http://schemas.microsoft.com/office/drawing/2014/main" id="{92CABAB8-0060-9004-7DF4-8FB2575CA4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5840879"/>
                  </p:ext>
                </p:extLst>
              </p:nvPr>
            </p:nvGraphicFramePr>
            <p:xfrm>
              <a:off x="12210008" y="1083499"/>
              <a:ext cx="8034272" cy="80342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034272" cy="8034273"/>
                    </a:xfrm>
                    <a:prstGeom prst="rect">
                      <a:avLst/>
                    </a:prstGeom>
                  </am3d:spPr>
                  <am3d:camera>
                    <am3d:pos x="0" y="0" z="81425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402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265141" ay="-3654854" az="-524570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5454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>
                <a:extLst>
                  <a:ext uri="{FF2B5EF4-FFF2-40B4-BE49-F238E27FC236}">
                    <a16:creationId xmlns:a16="http://schemas.microsoft.com/office/drawing/2014/main" id="{92CABAB8-0060-9004-7DF4-8FB2575CA4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0008" y="1083499"/>
                <a:ext cx="8034272" cy="8034273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D15EF5C-D3DF-78A8-0B4D-EDD034AFB564}"/>
              </a:ext>
            </a:extLst>
          </p:cNvPr>
          <p:cNvGrpSpPr/>
          <p:nvPr/>
        </p:nvGrpSpPr>
        <p:grpSpPr>
          <a:xfrm>
            <a:off x="12262259" y="-1652359"/>
            <a:ext cx="10021502" cy="10162718"/>
            <a:chOff x="10144125" y="4071938"/>
            <a:chExt cx="928688" cy="957262"/>
          </a:xfrm>
        </p:grpSpPr>
        <p:sp>
          <p:nvSpPr>
            <p:cNvPr id="17" name="Фигура, имеющая форму буквы L 16">
              <a:extLst>
                <a:ext uri="{FF2B5EF4-FFF2-40B4-BE49-F238E27FC236}">
                  <a16:creationId xmlns:a16="http://schemas.microsoft.com/office/drawing/2014/main" id="{E1AD2A01-EF57-46F5-ED8D-38357999CB5A}"/>
                </a:ext>
              </a:extLst>
            </p:cNvPr>
            <p:cNvSpPr/>
            <p:nvPr/>
          </p:nvSpPr>
          <p:spPr>
            <a:xfrm>
              <a:off x="10144125" y="4619625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Фигура, имеющая форму буквы L 17">
              <a:extLst>
                <a:ext uri="{FF2B5EF4-FFF2-40B4-BE49-F238E27FC236}">
                  <a16:creationId xmlns:a16="http://schemas.microsoft.com/office/drawing/2014/main" id="{BE9E74CF-4643-6576-79EE-FF95ED4146BE}"/>
                </a:ext>
              </a:extLst>
            </p:cNvPr>
            <p:cNvSpPr/>
            <p:nvPr/>
          </p:nvSpPr>
          <p:spPr>
            <a:xfrm rot="16200000">
              <a:off x="10677525" y="4633912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Фигура, имеющая форму буквы L 18">
              <a:extLst>
                <a:ext uri="{FF2B5EF4-FFF2-40B4-BE49-F238E27FC236}">
                  <a16:creationId xmlns:a16="http://schemas.microsoft.com/office/drawing/2014/main" id="{AAB17D35-2284-EE11-1D79-9AFF9A4BD159}"/>
                </a:ext>
              </a:extLst>
            </p:cNvPr>
            <p:cNvSpPr/>
            <p:nvPr/>
          </p:nvSpPr>
          <p:spPr>
            <a:xfrm rot="5400000">
              <a:off x="10158413" y="4057651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Фигура, имеющая форму буквы L 19">
              <a:extLst>
                <a:ext uri="{FF2B5EF4-FFF2-40B4-BE49-F238E27FC236}">
                  <a16:creationId xmlns:a16="http://schemas.microsoft.com/office/drawing/2014/main" id="{3DC10E9C-41FB-517B-2D89-FE089CC5807B}"/>
                </a:ext>
              </a:extLst>
            </p:cNvPr>
            <p:cNvSpPr/>
            <p:nvPr/>
          </p:nvSpPr>
          <p:spPr>
            <a:xfrm rot="10800000">
              <a:off x="10691813" y="4071938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254576" y="1296068"/>
            <a:ext cx="8260773" cy="1459528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Сократить число ремонтов барьерного ограждения, вследствие небольших ДТП на съездах с автомагистралей и поворотах.</a:t>
            </a:r>
          </a:p>
          <a:p>
            <a:endParaRPr lang="ru-RU" sz="1400" dirty="0">
              <a:ln w="1270">
                <a:noFill/>
              </a:ln>
              <a:solidFill>
                <a:srgbClr val="3A3C3E"/>
              </a:solidFill>
            </a:endParaRPr>
          </a:p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Одновременно с этим, повысить визуальную ориентацию за счет ярких, заметных элементов.</a:t>
            </a:r>
            <a:endParaRPr lang="en-US" sz="1400" dirty="0">
              <a:ln w="1270">
                <a:noFill/>
              </a:ln>
              <a:solidFill>
                <a:srgbClr val="3A3C3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4C3314-6066-575C-5713-432BDDE99091}"/>
              </a:ext>
            </a:extLst>
          </p:cNvPr>
          <p:cNvSpPr txBox="1"/>
          <p:nvPr/>
        </p:nvSpPr>
        <p:spPr>
          <a:xfrm>
            <a:off x="1400213" y="5316431"/>
            <a:ext cx="3193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15 000 </a:t>
            </a:r>
            <a:r>
              <a:rPr lang="ru-RU" sz="2800" b="1" dirty="0" err="1">
                <a:solidFill>
                  <a:srgbClr val="1C4E8A"/>
                </a:solidFill>
                <a:latin typeface="+mj-lt"/>
                <a:ea typeface="+mj-ea"/>
                <a:cs typeface="+mj-cs"/>
              </a:rPr>
              <a:t>руб</a:t>
            </a:r>
            <a:r>
              <a:rPr lang="ru-RU" sz="28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/</a:t>
            </a:r>
            <a:r>
              <a:rPr lang="ru-RU" sz="2800" b="1" dirty="0" err="1">
                <a:solidFill>
                  <a:srgbClr val="1C4E8A"/>
                </a:solidFill>
                <a:latin typeface="+mj-lt"/>
                <a:ea typeface="+mj-ea"/>
                <a:cs typeface="+mj-cs"/>
              </a:rPr>
              <a:t>м.п</a:t>
            </a:r>
            <a:r>
              <a:rPr lang="ru-RU" sz="28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.</a:t>
            </a:r>
            <a:endParaRPr lang="ru-RU" sz="3200" b="1" dirty="0">
              <a:solidFill>
                <a:srgbClr val="1C4E8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B9DFB64-EC41-DD38-972E-B3545D442543}"/>
              </a:ext>
            </a:extLst>
          </p:cNvPr>
          <p:cNvSpPr/>
          <p:nvPr/>
        </p:nvSpPr>
        <p:spPr>
          <a:xfrm>
            <a:off x="253410" y="4883167"/>
            <a:ext cx="4194292" cy="987708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Целевая стоимость </a:t>
            </a:r>
          </a:p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Системы -</a:t>
            </a:r>
            <a:endParaRPr lang="en-US" sz="1400" dirty="0">
              <a:ln w="1270">
                <a:noFill/>
              </a:ln>
              <a:solidFill>
                <a:srgbClr val="3A3C3E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F01C26-828B-9CE5-6E37-BCDA5921C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558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Существующие решения:</a:t>
            </a:r>
          </a:p>
        </p:txBody>
      </p: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-8517948" y="1296067"/>
            <a:ext cx="8079798" cy="1100237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Сократить число ремонтов барьерного ограждения, вследствие небольших ДТП на съездах с автомагистралей и поворотах.</a:t>
            </a:r>
          </a:p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Одновременно с этим, повысить визуальную ориентацию за счет ярких, заметных элементов.</a:t>
            </a:r>
            <a:endParaRPr lang="en-US" sz="1400" dirty="0">
              <a:ln w="1270">
                <a:noFill/>
              </a:ln>
              <a:solidFill>
                <a:srgbClr val="3A3C3E"/>
              </a:solidFill>
            </a:endParaRP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-4048125" y="2774031"/>
            <a:ext cx="3619500" cy="1843520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rgbClr val="3A3C3E"/>
                </a:solidFill>
              </a:rPr>
              <a:t>Платные дороги создают дополнительные мотивы  снижения выбросов вредных веществ, а также подталкивают к необходимости поиска альтернативы автодорогам в области транспорта и логистики.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3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26736D-3643-5375-6E23-E9A7A54E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104" y="1296067"/>
            <a:ext cx="3619499" cy="5093734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2A029C4-B218-8E69-8308-A81EEC033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04393"/>
              </p:ext>
            </p:extLst>
          </p:nvPr>
        </p:nvGraphicFramePr>
        <p:xfrm>
          <a:off x="12360055" y="1296067"/>
          <a:ext cx="3619500" cy="5093736"/>
        </p:xfrm>
        <a:graphic>
          <a:graphicData uri="http://schemas.openxmlformats.org/drawingml/2006/table">
            <a:tbl>
              <a:tblPr bandRow="1">
                <a:effectLst>
                  <a:reflection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505703083"/>
                    </a:ext>
                  </a:extLst>
                </a:gridCol>
              </a:tblGrid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>
                <a:extLst>
                  <a:ext uri="{FF2B5EF4-FFF2-40B4-BE49-F238E27FC236}">
                    <a16:creationId xmlns:a16="http://schemas.microsoft.com/office/drawing/2014/main" id="{43675238-0492-1BFE-209A-912B2DB2BE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0569555"/>
                  </p:ext>
                </p:extLst>
              </p:nvPr>
            </p:nvGraphicFramePr>
            <p:xfrm>
              <a:off x="7083322" y="1105724"/>
              <a:ext cx="8034273" cy="80342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034273" cy="8034274"/>
                    </a:xfrm>
                    <a:prstGeom prst="rect">
                      <a:avLst/>
                    </a:prstGeom>
                  </am3d:spPr>
                  <am3d:camera>
                    <am3d:pos x="0" y="0" z="81425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402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07649" ay="-1740976" az="-96793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5454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>
                <a:extLst>
                  <a:ext uri="{FF2B5EF4-FFF2-40B4-BE49-F238E27FC236}">
                    <a16:creationId xmlns:a16="http://schemas.microsoft.com/office/drawing/2014/main" id="{43675238-0492-1BFE-209A-912B2DB2BE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3322" y="1105724"/>
                <a:ext cx="8034273" cy="8034274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29B4D5A-2C35-26A0-DFE0-38E7599CF5CA}"/>
              </a:ext>
            </a:extLst>
          </p:cNvPr>
          <p:cNvGrpSpPr/>
          <p:nvPr/>
        </p:nvGrpSpPr>
        <p:grpSpPr>
          <a:xfrm>
            <a:off x="9383548" y="3969925"/>
            <a:ext cx="928688" cy="957262"/>
            <a:chOff x="10144125" y="4071938"/>
            <a:chExt cx="928688" cy="957262"/>
          </a:xfrm>
        </p:grpSpPr>
        <p:sp>
          <p:nvSpPr>
            <p:cNvPr id="4" name="Фигура, имеющая форму буквы L 3">
              <a:extLst>
                <a:ext uri="{FF2B5EF4-FFF2-40B4-BE49-F238E27FC236}">
                  <a16:creationId xmlns:a16="http://schemas.microsoft.com/office/drawing/2014/main" id="{B991FFE1-BA81-9DA4-5B1F-BE1D15A6A3F2}"/>
                </a:ext>
              </a:extLst>
            </p:cNvPr>
            <p:cNvSpPr/>
            <p:nvPr/>
          </p:nvSpPr>
          <p:spPr>
            <a:xfrm>
              <a:off x="10144125" y="4619625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Фигура, имеющая форму буквы L 4">
              <a:extLst>
                <a:ext uri="{FF2B5EF4-FFF2-40B4-BE49-F238E27FC236}">
                  <a16:creationId xmlns:a16="http://schemas.microsoft.com/office/drawing/2014/main" id="{39A7B250-E4E9-E584-0CFA-E422EC7DDA72}"/>
                </a:ext>
              </a:extLst>
            </p:cNvPr>
            <p:cNvSpPr/>
            <p:nvPr/>
          </p:nvSpPr>
          <p:spPr>
            <a:xfrm rot="16200000">
              <a:off x="10677525" y="4633912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Фигура, имеющая форму буквы L 5">
              <a:extLst>
                <a:ext uri="{FF2B5EF4-FFF2-40B4-BE49-F238E27FC236}">
                  <a16:creationId xmlns:a16="http://schemas.microsoft.com/office/drawing/2014/main" id="{0F6E63C5-06B8-D180-A6AE-5011886D0301}"/>
                </a:ext>
              </a:extLst>
            </p:cNvPr>
            <p:cNvSpPr/>
            <p:nvPr/>
          </p:nvSpPr>
          <p:spPr>
            <a:xfrm rot="5400000">
              <a:off x="10158413" y="4057651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Фигура, имеющая форму буквы L 7">
              <a:extLst>
                <a:ext uri="{FF2B5EF4-FFF2-40B4-BE49-F238E27FC236}">
                  <a16:creationId xmlns:a16="http://schemas.microsoft.com/office/drawing/2014/main" id="{A41EE9B0-8AD3-4CFC-950A-440B1A57E4DD}"/>
                </a:ext>
              </a:extLst>
            </p:cNvPr>
            <p:cNvSpPr/>
            <p:nvPr/>
          </p:nvSpPr>
          <p:spPr>
            <a:xfrm rot="10800000">
              <a:off x="10691813" y="4071938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20C09005-B13C-57B5-EA3F-88D936F7AAFA}"/>
              </a:ext>
            </a:extLst>
          </p:cNvPr>
          <p:cNvSpPr/>
          <p:nvPr/>
        </p:nvSpPr>
        <p:spPr>
          <a:xfrm>
            <a:off x="254576" y="1533285"/>
            <a:ext cx="6538658" cy="2309650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endParaRPr lang="en-US" sz="1400" dirty="0">
              <a:solidFill>
                <a:srgbClr val="3A3C3E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endParaRPr lang="en-US" sz="1400" dirty="0">
              <a:solidFill>
                <a:srgbClr val="3A3C3E"/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rgbClr val="3A3C3E"/>
                </a:solidFill>
              </a:rPr>
              <a:t>Изделие ETI</a:t>
            </a:r>
            <a:r>
              <a:rPr lang="en-US" sz="1400" dirty="0">
                <a:solidFill>
                  <a:srgbClr val="3A3C3E"/>
                </a:solidFill>
              </a:rPr>
              <a:t> (</a:t>
            </a:r>
            <a:r>
              <a:rPr lang="ru-RU" sz="1400" dirty="0">
                <a:solidFill>
                  <a:srgbClr val="3A3C3E"/>
                </a:solidFill>
              </a:rPr>
              <a:t>Южная Корея), представленное в 201</a:t>
            </a:r>
            <a:r>
              <a:rPr lang="en-US" sz="1400" dirty="0">
                <a:solidFill>
                  <a:srgbClr val="3A3C3E"/>
                </a:solidFill>
              </a:rPr>
              <a:t>3</a:t>
            </a:r>
            <a:r>
              <a:rPr lang="ru-RU" sz="1400" dirty="0">
                <a:solidFill>
                  <a:srgbClr val="3A3C3E"/>
                </a:solidFill>
              </a:rPr>
              <a:t>-м году, имеет вращающийся бочонок из материала EVA с превосходной амортизацией, трехмерные буферные рамы и жесткие опоры, поддерживающие рамы. 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rgbClr val="3A3C3E"/>
                </a:solidFill>
              </a:rPr>
              <a:t>Вращающиеся бочонки поставляются с прикрепленной светоотражающей пленкой для хорошей видимости.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EA9910-A174-5769-C8A1-24F331AA7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93" y="3952649"/>
            <a:ext cx="2421899" cy="18697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00ECE3-B4C2-709A-835F-5CECAA1FA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901" y="3952651"/>
            <a:ext cx="3983333" cy="18697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F64F90-6F19-03C8-0616-77F3BD10E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95" y="1417648"/>
            <a:ext cx="1905266" cy="695422"/>
          </a:xfrm>
          <a:prstGeom prst="rect">
            <a:avLst/>
          </a:prstGeom>
          <a:ln>
            <a:solidFill>
              <a:srgbClr val="3A3C3E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9EE7B8-7C5A-4957-93F1-E291CAE1B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>
                <a:extLst>
                  <a:ext uri="{FF2B5EF4-FFF2-40B4-BE49-F238E27FC236}">
                    <a16:creationId xmlns:a16="http://schemas.microsoft.com/office/drawing/2014/main" id="{0A15AD7A-296C-1DFC-41AC-F00B5B9197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875930"/>
                  </p:ext>
                </p:extLst>
              </p:nvPr>
            </p:nvGraphicFramePr>
            <p:xfrm>
              <a:off x="5839498" y="3429000"/>
              <a:ext cx="8034271" cy="803427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034271" cy="8034272"/>
                    </a:xfrm>
                    <a:prstGeom prst="rect">
                      <a:avLst/>
                    </a:prstGeom>
                  </am3d:spPr>
                  <am3d:camera>
                    <am3d:pos x="0" y="0" z="81425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402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95719" ay="-3159183" az="-577145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5454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>
                <a:extLst>
                  <a:ext uri="{FF2B5EF4-FFF2-40B4-BE49-F238E27FC236}">
                    <a16:creationId xmlns:a16="http://schemas.microsoft.com/office/drawing/2014/main" id="{0A15AD7A-296C-1DFC-41AC-F00B5B919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9498" y="3429000"/>
                <a:ext cx="8034271" cy="8034272"/>
              </a:xfrm>
              <a:prstGeom prst="rect">
                <a:avLst/>
              </a:prstGeom>
            </p:spPr>
          </p:pic>
        </mc:Fallback>
      </mc:AlternateContent>
      <p:sp>
        <p:nvSpPr>
          <p:cNvPr id="9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302248" y="2354785"/>
            <a:ext cx="11333350" cy="1540940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400" b="1" dirty="0">
              <a:solidFill>
                <a:srgbClr val="3A3C3E"/>
              </a:solidFill>
            </a:endParaRPr>
          </a:p>
          <a:p>
            <a:endParaRPr lang="ru-RU" sz="1400" b="1" dirty="0">
              <a:solidFill>
                <a:srgbClr val="3A3C3E"/>
              </a:solidFill>
            </a:endParaRPr>
          </a:p>
          <a:p>
            <a:endParaRPr lang="ru-RU" sz="1400" b="1" dirty="0">
              <a:solidFill>
                <a:srgbClr val="3A3C3E"/>
              </a:solidFill>
            </a:endParaRPr>
          </a:p>
          <a:p>
            <a:pPr marL="239821" indent="-239821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Способность роликового ограждения оставаться функциональным после удара.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Амортизация снижает вероятность тяжелых травм в случае аварий.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Снижение затрат на ремонт (точные цифры после опытной эксплуатации). 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Визуально выделяют препятствие.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10437" y="1922106"/>
            <a:ext cx="5025248" cy="392635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b="1" dirty="0">
                <a:solidFill>
                  <a:srgbClr val="1C4E8A"/>
                </a:solidFill>
              </a:rPr>
              <a:t>Роликовые ограждения на виражах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4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A0CF4-2F03-3BED-A1E3-A1402C6E2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/>
          <a:stretch/>
        </p:blipFill>
        <p:spPr>
          <a:xfrm>
            <a:off x="6772275" y="906485"/>
            <a:ext cx="2542362" cy="1886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1CE98-FE78-6157-1180-4DCCBA1BC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8"/>
          <a:stretch/>
        </p:blipFill>
        <p:spPr>
          <a:xfrm>
            <a:off x="9524981" y="906485"/>
            <a:ext cx="1582003" cy="18865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43C4B84-50D6-FC46-9ED8-01EC854D7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54434" b="34619"/>
          <a:stretch/>
        </p:blipFill>
        <p:spPr bwMode="auto">
          <a:xfrm>
            <a:off x="4862999" y="906484"/>
            <a:ext cx="1698932" cy="18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C219F46-AF6C-85FA-E136-3680711467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РЕШЕНИЕ: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57193271-E03B-D0C9-4667-5CB10BAEB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03239"/>
              </p:ext>
            </p:extLst>
          </p:nvPr>
        </p:nvGraphicFramePr>
        <p:xfrm>
          <a:off x="302248" y="4012038"/>
          <a:ext cx="5793752" cy="1836312"/>
        </p:xfrm>
        <a:graphic>
          <a:graphicData uri="http://schemas.openxmlformats.org/drawingml/2006/table">
            <a:tbl>
              <a:tblPr>
                <a:solidFill>
                  <a:schemeClr val="tx1">
                    <a:lumMod val="10000"/>
                    <a:lumOff val="90000"/>
                  </a:schemeClr>
                </a:solidFill>
                <a:effectLst/>
              </a:tblPr>
              <a:tblGrid>
                <a:gridCol w="2726702">
                  <a:extLst>
                    <a:ext uri="{9D8B030D-6E8A-4147-A177-3AD203B41FA5}">
                      <a16:colId xmlns:a16="http://schemas.microsoft.com/office/drawing/2014/main" val="2268544719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836968566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09134434"/>
                    </a:ext>
                  </a:extLst>
                </a:gridCol>
              </a:tblGrid>
              <a:tr h="3123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Этапы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C3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Дата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C3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Готовность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C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91290"/>
                  </a:ext>
                </a:extLst>
              </a:tr>
              <a:tr h="1267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Подготовка производства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 августа 2024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0" kern="1200" dirty="0">
                          <a:solidFill>
                            <a:srgbClr val="48A1FA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●</a:t>
                      </a:r>
                      <a:endParaRPr lang="ru-RU" sz="1400" b="0" dirty="0">
                        <a:solidFill>
                          <a:srgbClr val="48A1FA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62688"/>
                  </a:ext>
                </a:extLst>
              </a:tr>
              <a:tr h="2826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Выпуск серийных образцов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12 августа 2024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rgbClr val="48A1FA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58073"/>
                  </a:ext>
                </a:extLst>
              </a:tr>
              <a:tr h="2826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Стендовые испытания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 сентября 2024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0" kern="1200" dirty="0">
                          <a:solidFill>
                            <a:srgbClr val="48A1FA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●</a:t>
                      </a:r>
                      <a:endParaRPr lang="ru-RU" sz="1400" b="0" dirty="0">
                        <a:solidFill>
                          <a:srgbClr val="48A1FA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58241"/>
                  </a:ext>
                </a:extLst>
              </a:tr>
              <a:tr h="2826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Натурные испытания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26 сентября 2024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96450"/>
                  </a:ext>
                </a:extLst>
              </a:tr>
              <a:tr h="2826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Сертификация</a:t>
                      </a:r>
                    </a:p>
                  </a:txBody>
                  <a:tcPr marL="108000" marR="108000" marT="0" marB="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 ноября 2024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2F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01465"/>
                  </a:ext>
                </a:extLst>
              </a:tr>
            </a:tbl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6863D78-4C7F-7C5F-A900-0A1E315F5272}"/>
              </a:ext>
            </a:extLst>
          </p:cNvPr>
          <p:cNvGrpSpPr/>
          <p:nvPr/>
        </p:nvGrpSpPr>
        <p:grpSpPr>
          <a:xfrm>
            <a:off x="7410450" y="4920727"/>
            <a:ext cx="928688" cy="957262"/>
            <a:chOff x="10144125" y="4071938"/>
            <a:chExt cx="928688" cy="957262"/>
          </a:xfrm>
        </p:grpSpPr>
        <p:sp>
          <p:nvSpPr>
            <p:cNvPr id="13" name="Фигура, имеющая форму буквы L 12">
              <a:extLst>
                <a:ext uri="{FF2B5EF4-FFF2-40B4-BE49-F238E27FC236}">
                  <a16:creationId xmlns:a16="http://schemas.microsoft.com/office/drawing/2014/main" id="{D6122EBD-73D8-E7D3-B995-E866BBD55470}"/>
                </a:ext>
              </a:extLst>
            </p:cNvPr>
            <p:cNvSpPr/>
            <p:nvPr/>
          </p:nvSpPr>
          <p:spPr>
            <a:xfrm>
              <a:off x="10144125" y="4619625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Фигура, имеющая форму буквы L 13">
              <a:extLst>
                <a:ext uri="{FF2B5EF4-FFF2-40B4-BE49-F238E27FC236}">
                  <a16:creationId xmlns:a16="http://schemas.microsoft.com/office/drawing/2014/main" id="{BB009E56-53BA-21CD-C06E-1D371F68266F}"/>
                </a:ext>
              </a:extLst>
            </p:cNvPr>
            <p:cNvSpPr/>
            <p:nvPr/>
          </p:nvSpPr>
          <p:spPr>
            <a:xfrm rot="16200000">
              <a:off x="10677525" y="4633912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Фигура, имеющая форму буквы L 14">
              <a:extLst>
                <a:ext uri="{FF2B5EF4-FFF2-40B4-BE49-F238E27FC236}">
                  <a16:creationId xmlns:a16="http://schemas.microsoft.com/office/drawing/2014/main" id="{9A9F5031-7F7D-92B2-2026-79EF00981617}"/>
                </a:ext>
              </a:extLst>
            </p:cNvPr>
            <p:cNvSpPr/>
            <p:nvPr/>
          </p:nvSpPr>
          <p:spPr>
            <a:xfrm rot="5400000">
              <a:off x="10158413" y="4057651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Фигура, имеющая форму буквы L 15">
              <a:extLst>
                <a:ext uri="{FF2B5EF4-FFF2-40B4-BE49-F238E27FC236}">
                  <a16:creationId xmlns:a16="http://schemas.microsoft.com/office/drawing/2014/main" id="{22CBA42B-D951-C6FC-A3A6-61E79FC60D87}"/>
                </a:ext>
              </a:extLst>
            </p:cNvPr>
            <p:cNvSpPr/>
            <p:nvPr/>
          </p:nvSpPr>
          <p:spPr>
            <a:xfrm rot="10800000">
              <a:off x="10691813" y="4071938"/>
              <a:ext cx="381000" cy="409575"/>
            </a:xfrm>
            <a:prstGeom prst="corner">
              <a:avLst>
                <a:gd name="adj1" fmla="val 37500"/>
                <a:gd name="adj2" fmla="val 32500"/>
              </a:avLst>
            </a:prstGeom>
            <a:solidFill>
              <a:srgbClr val="F0D9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2F5A3B04-8D84-922F-CB4D-61AB2957C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662731"/>
              </p:ext>
            </p:extLst>
          </p:nvPr>
        </p:nvGraphicFramePr>
        <p:xfrm>
          <a:off x="12515851" y="1296067"/>
          <a:ext cx="3619500" cy="5093736"/>
        </p:xfrm>
        <a:graphic>
          <a:graphicData uri="http://schemas.openxmlformats.org/drawingml/2006/table">
            <a:tbl>
              <a:tblPr bandRow="1">
                <a:effectLst>
                  <a:reflection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505703083"/>
                    </a:ext>
                  </a:extLst>
                </a:gridCol>
              </a:tblGrid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84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FB3646-3594-52DC-8F28-494940393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5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FB925-8C66-7598-A9C8-5CA91909A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983"/>
          <a:stretch/>
        </p:blipFill>
        <p:spPr>
          <a:xfrm>
            <a:off x="5342569" y="1296068"/>
            <a:ext cx="6849431" cy="5110446"/>
          </a:xfrm>
          <a:prstGeom prst="rect">
            <a:avLst/>
          </a:prstGeom>
        </p:spPr>
      </p:pic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ЗАДАЧА: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269777" y="2997676"/>
            <a:ext cx="4894115" cy="1688144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solidFill>
                  <a:srgbClr val="3A3C3E"/>
                </a:solidFill>
              </a:rPr>
              <a:t>Для решения задачи привлекали: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Алюминиевая ассоциация;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Заводы полимеров и композитов;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Эксплуатирующие организации;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3A3C3E"/>
                </a:solidFill>
              </a:rPr>
              <a:t>Частные капиталы.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2A029C4-B218-8E69-8308-A81EEC033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941263"/>
              </p:ext>
            </p:extLst>
          </p:nvPr>
        </p:nvGraphicFramePr>
        <p:xfrm>
          <a:off x="5313912" y="1294880"/>
          <a:ext cx="6878088" cy="5111634"/>
        </p:xfrm>
        <a:graphic>
          <a:graphicData uri="http://schemas.openxmlformats.org/drawingml/2006/table">
            <a:tbl>
              <a:tblPr bandRow="1">
                <a:effectLst>
                  <a:reflection stA="67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146348">
                  <a:extLst>
                    <a:ext uri="{9D8B030D-6E8A-4147-A177-3AD203B41FA5}">
                      <a16:colId xmlns:a16="http://schemas.microsoft.com/office/drawing/2014/main" val="2368034266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519412311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467518114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505703083"/>
                    </a:ext>
                  </a:extLst>
                </a:gridCol>
              </a:tblGrid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254576" y="1296068"/>
            <a:ext cx="8260773" cy="1459528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Увеличить срок службы акустических экранов.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Улучшить устойчивость шумозащитных экранов к внешним воздействиям среды.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Минимизировать потребности в замене и ремонте.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Сократить вес конструкций для уменьшения расходов по логистике и монтажу </a:t>
            </a:r>
            <a:b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</a:b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на объектах строительства дорожной отрасли.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4C3314-6066-575C-5713-432BDDE99091}"/>
              </a:ext>
            </a:extLst>
          </p:cNvPr>
          <p:cNvSpPr txBox="1"/>
          <p:nvPr/>
        </p:nvSpPr>
        <p:spPr>
          <a:xfrm>
            <a:off x="1282580" y="5300322"/>
            <a:ext cx="3193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C4E8A"/>
                </a:solidFill>
                <a:latin typeface="+mj-lt"/>
                <a:ea typeface="+mj-ea"/>
                <a:cs typeface="+mj-cs"/>
              </a:rPr>
              <a:t>не менее 15 лет</a:t>
            </a:r>
            <a:endParaRPr lang="ru-RU" sz="3200" b="1" dirty="0">
              <a:solidFill>
                <a:srgbClr val="1C4E8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B9DFB64-EC41-DD38-972E-B3545D442543}"/>
              </a:ext>
            </a:extLst>
          </p:cNvPr>
          <p:cNvSpPr/>
          <p:nvPr/>
        </p:nvSpPr>
        <p:spPr>
          <a:xfrm>
            <a:off x="253410" y="4883167"/>
            <a:ext cx="4194292" cy="987708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Целевой срок службы акустических</a:t>
            </a:r>
          </a:p>
          <a:p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панелей -</a:t>
            </a:r>
            <a:endParaRPr lang="en-US" sz="1400" dirty="0">
              <a:ln w="1270">
                <a:noFill/>
              </a:ln>
              <a:solidFill>
                <a:srgbClr val="3A3C3E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A2CED-BE41-E91B-FCFF-A5224EEF4A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56"/>
          <a:stretch/>
        </p:blipFill>
        <p:spPr>
          <a:xfrm>
            <a:off x="12342020" y="1013721"/>
            <a:ext cx="1828052" cy="1429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B5E42-4D66-785A-1AD2-85E3399D3B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56"/>
          <a:stretch/>
        </p:blipFill>
        <p:spPr>
          <a:xfrm>
            <a:off x="15219194" y="1013720"/>
            <a:ext cx="1828052" cy="14294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0938E8-CE1C-0205-501E-80470E8E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56"/>
          <a:stretch/>
        </p:blipFill>
        <p:spPr>
          <a:xfrm>
            <a:off x="18774549" y="1013720"/>
            <a:ext cx="1828052" cy="14294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C768C7-ED0B-4436-62B3-39487F15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56"/>
          <a:stretch/>
        </p:blipFill>
        <p:spPr>
          <a:xfrm>
            <a:off x="-7529880" y="3690347"/>
            <a:ext cx="1828052" cy="14294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73D656-8CB4-DA82-25D3-80E924D1F5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856"/>
          <a:stretch/>
        </p:blipFill>
        <p:spPr>
          <a:xfrm>
            <a:off x="-3743784" y="3690347"/>
            <a:ext cx="2844624" cy="1429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E7AD4D-615A-24AD-7895-40071E0B8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791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FB925-8C66-7598-A9C8-5CA91909A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983"/>
          <a:stretch/>
        </p:blipFill>
        <p:spPr>
          <a:xfrm>
            <a:off x="15631044" y="1319596"/>
            <a:ext cx="6849431" cy="5110446"/>
          </a:xfrm>
          <a:prstGeom prst="rect">
            <a:avLst/>
          </a:prstGeom>
        </p:spPr>
      </p:pic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0F91234-017E-9BC1-30B4-7C18A5DC8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07126"/>
              </p:ext>
            </p:extLst>
          </p:nvPr>
        </p:nvGraphicFramePr>
        <p:xfrm>
          <a:off x="12192000" y="1296736"/>
          <a:ext cx="6878088" cy="5111634"/>
        </p:xfrm>
        <a:graphic>
          <a:graphicData uri="http://schemas.openxmlformats.org/drawingml/2006/table">
            <a:tbl>
              <a:tblPr bandRow="1">
                <a:effectLst>
                  <a:reflection stA="67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146348">
                  <a:extLst>
                    <a:ext uri="{9D8B030D-6E8A-4147-A177-3AD203B41FA5}">
                      <a16:colId xmlns:a16="http://schemas.microsoft.com/office/drawing/2014/main" val="2368034266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2519412311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467518114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  <a:gridCol w="1146348">
                  <a:extLst>
                    <a:ext uri="{9D8B030D-6E8A-4147-A177-3AD203B41FA5}">
                      <a16:colId xmlns:a16="http://schemas.microsoft.com/office/drawing/2014/main" val="3505703083"/>
                    </a:ext>
                  </a:extLst>
                </a:gridCol>
              </a:tblGrid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851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p:sp>
        <p:nvSpPr>
          <p:cNvPr id="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881444DB-D4D8-F17E-A1AE-44C9DAFEA4A5}"/>
              </a:ext>
            </a:extLst>
          </p:cNvPr>
          <p:cNvSpPr/>
          <p:nvPr/>
        </p:nvSpPr>
        <p:spPr bwMode="auto">
          <a:xfrm>
            <a:off x="6200151" y="1906383"/>
            <a:ext cx="5429012" cy="1639211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 marL="239821" indent="-239821">
              <a:buFont typeface="Wingdings"/>
              <a:buChar char="ü"/>
              <a:defRPr/>
            </a:pPr>
            <a:r>
              <a:rPr lang="ru-RU" sz="1400">
                <a:solidFill>
                  <a:srgbClr val="3A3C3E"/>
                </a:solidFill>
              </a:rPr>
              <a:t>Коррозионная стойкость.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>
                <a:solidFill>
                  <a:srgbClr val="3A3C3E"/>
                </a:solidFill>
              </a:rPr>
              <a:t>Не подвержены температурным перепадам, сохраняют свои эксплуатационные характеристики в диапазоне температур от -40 до +65.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>
                <a:solidFill>
                  <a:srgbClr val="3A3C3E"/>
                </a:solidFill>
              </a:rPr>
              <a:t>Высокая устойчивость к загрязнениям.</a:t>
            </a:r>
          </a:p>
          <a:p>
            <a:pPr marL="239821" indent="-239821">
              <a:buFont typeface="Wingdings"/>
              <a:buChar char="ü"/>
              <a:defRPr/>
            </a:pPr>
            <a:r>
              <a:rPr lang="ru-RU" sz="1400">
                <a:solidFill>
                  <a:srgbClr val="3A3C3E"/>
                </a:solidFill>
              </a:rPr>
              <a:t>Небольшой вес и простота установки.</a:t>
            </a: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D3F793-4DC3-D3C7-E8FF-971093A17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162"/>
          <a:stretch/>
        </p:blipFill>
        <p:spPr bwMode="auto">
          <a:xfrm flipH="1">
            <a:off x="6482373" y="3435707"/>
            <a:ext cx="2584800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5FCBE1-0FAD-8BCC-EA32-68006179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60" r="2322" b="9212"/>
          <a:stretch/>
        </p:blipFill>
        <p:spPr bwMode="auto">
          <a:xfrm>
            <a:off x="536400" y="1903770"/>
            <a:ext cx="4672800" cy="3600000"/>
          </a:xfrm>
          <a:prstGeom prst="rect">
            <a:avLst/>
          </a:prstGeom>
        </p:spPr>
      </p:pic>
      <p:sp>
        <p:nvSpPr>
          <p:cNvPr id="1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4DD5C629-A03D-D8FB-9A05-7F3BD17C5ED0}"/>
              </a:ext>
            </a:extLst>
          </p:cNvPr>
          <p:cNvSpPr/>
          <p:nvPr/>
        </p:nvSpPr>
        <p:spPr bwMode="auto">
          <a:xfrm>
            <a:off x="805485" y="4445357"/>
            <a:ext cx="5187888" cy="1376483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endParaRPr lang="ru-RU" sz="1400" b="1" dirty="0">
              <a:solidFill>
                <a:srgbClr val="3A3C3E"/>
              </a:solidFill>
            </a:endParaRPr>
          </a:p>
          <a:p>
            <a:pPr marL="283879" indent="-283879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Минимизация средств на содержание,</a:t>
            </a:r>
          </a:p>
          <a:p>
            <a:pPr marL="283879" indent="-283879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Оптимизация экономической эффективности за счет уменьшения толщины листа с 1,2 до 1 мм,</a:t>
            </a:r>
          </a:p>
          <a:p>
            <a:pPr marL="283879" indent="-283879">
              <a:buFont typeface="Wingdings"/>
              <a:buChar char="ü"/>
              <a:defRPr/>
            </a:pPr>
            <a:r>
              <a:rPr lang="ru-RU" sz="1400" dirty="0">
                <a:solidFill>
                  <a:srgbClr val="3A3C3E"/>
                </a:solidFill>
              </a:rPr>
              <a:t>Увеличение эксплуатационных характеристик в условиях агрессивной среды.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8F979-A4EC-7924-5750-261B06C8AC37}"/>
              </a:ext>
            </a:extLst>
          </p:cNvPr>
          <p:cNvSpPr txBox="1"/>
          <p:nvPr/>
        </p:nvSpPr>
        <p:spPr bwMode="auto">
          <a:xfrm>
            <a:off x="7896200" y="1475320"/>
            <a:ext cx="3747027" cy="392634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>
              <a:defRPr/>
            </a:pPr>
            <a:r>
              <a:rPr lang="ru-RU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Акустические панели </a:t>
            </a:r>
            <a:br>
              <a:rPr lang="ru-RU" b="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ru-RU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 композитных материалов</a:t>
            </a:r>
            <a:endParaRPr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6A2B70-5F1D-5308-0191-D60373A746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2" b="35271"/>
          <a:stretch/>
        </p:blipFill>
        <p:spPr bwMode="auto">
          <a:xfrm>
            <a:off x="8565563" y="3857424"/>
            <a:ext cx="3063600" cy="2520000"/>
          </a:xfrm>
          <a:prstGeom prst="rect">
            <a:avLst/>
          </a:prstGeom>
        </p:spPr>
      </p:pic>
      <p:sp>
        <p:nvSpPr>
          <p:cNvPr id="21" name="Заголовок 4">
            <a:extLst>
              <a:ext uri="{FF2B5EF4-FFF2-40B4-BE49-F238E27FC236}">
                <a16:creationId xmlns:a16="http://schemas.microsoft.com/office/drawing/2014/main" id="{3B2CD0C6-D2DA-9C7D-D12F-A2E0EF251252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43168" y="346074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C4E8A"/>
                </a:solidFill>
              </a:rPr>
              <a:t>РЕШЕНИЕ:</a:t>
            </a:r>
            <a:endParaRPr sz="3200" b="1" dirty="0">
              <a:solidFill>
                <a:srgbClr val="1C4E8A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D2686-F27E-C156-D783-05436F2B4EC8}"/>
              </a:ext>
            </a:extLst>
          </p:cNvPr>
          <p:cNvSpPr txBox="1"/>
          <p:nvPr/>
        </p:nvSpPr>
        <p:spPr bwMode="auto">
          <a:xfrm>
            <a:off x="191550" y="1511136"/>
            <a:ext cx="3043397" cy="392634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>
              <a:defRPr/>
            </a:pPr>
            <a:r>
              <a:rPr lang="ru-RU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Акустические панели из алюминия</a:t>
            </a:r>
            <a:endParaRPr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687C3-F803-E00C-9D56-27CCDBCFE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Алюминиевые </a:t>
            </a:r>
            <a:r>
              <a:rPr lang="ru-RU" sz="3200" b="1" dirty="0" err="1">
                <a:solidFill>
                  <a:srgbClr val="1C4E8A"/>
                </a:solidFill>
              </a:rPr>
              <a:t>мостокомплекты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sp>
        <p:nvSpPr>
          <p:cNvPr id="4" name="Freeform 66">
            <a:extLst>
              <a:ext uri="{FF2B5EF4-FFF2-40B4-BE49-F238E27FC236}">
                <a16:creationId xmlns:a16="http://schemas.microsoft.com/office/drawing/2014/main" id="{C8DB2FF3-F984-8E3A-3C6A-015DA1162E8B}"/>
              </a:ext>
            </a:extLst>
          </p:cNvPr>
          <p:cNvSpPr/>
          <p:nvPr/>
        </p:nvSpPr>
        <p:spPr bwMode="auto">
          <a:xfrm>
            <a:off x="5251784" y="1360801"/>
            <a:ext cx="6940216" cy="4792324"/>
          </a:xfrm>
          <a:custGeom>
            <a:avLst/>
            <a:gdLst>
              <a:gd name="textAreaLeft" fmla="*/ 0 w 6960960"/>
              <a:gd name="textAreaRight" fmla="*/ 6962040 w 6960960"/>
              <a:gd name="textAreaTop" fmla="*/ 0 h 4155480"/>
              <a:gd name="textAreaBottom" fmla="*/ 4156560 h 4155480"/>
            </a:gdLst>
            <a:ahLst/>
            <a:cxnLst/>
            <a:rect l="textAreaLeft" t="textAreaTop" r="textAreaRight" b="textAreaBottom"/>
            <a:pathLst>
              <a:path w="6962117" h="4156400" extrusionOk="0">
                <a:moveTo>
                  <a:pt x="0" y="0"/>
                </a:moveTo>
                <a:lnTo>
                  <a:pt x="6962117" y="0"/>
                </a:lnTo>
                <a:lnTo>
                  <a:pt x="6962117" y="4156400"/>
                </a:lnTo>
                <a:lnTo>
                  <a:pt x="0" y="415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ru-RU" sz="1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7D05E62-6B32-A01C-AF38-19F7798DD7F2}"/>
              </a:ext>
            </a:extLst>
          </p:cNvPr>
          <p:cNvSpPr/>
          <p:nvPr/>
        </p:nvSpPr>
        <p:spPr bwMode="auto">
          <a:xfrm>
            <a:off x="269776" y="3003297"/>
            <a:ext cx="4894798" cy="1346356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>
              <a:lnSpc>
                <a:spcPts val="1799"/>
              </a:lnSpc>
              <a:spcAft>
                <a:spcPts val="599"/>
              </a:spcAft>
              <a:defRPr/>
            </a:pPr>
            <a:r>
              <a:rPr lang="ru-RU" sz="2000">
                <a:solidFill>
                  <a:srgbClr val="3A3C3E"/>
                </a:solidFill>
              </a:rPr>
              <a:t>Для решения задачи привлекали:</a:t>
            </a:r>
            <a:endParaRPr sz="2000"/>
          </a:p>
          <a:p>
            <a:pPr marL="239821" indent="-239821">
              <a:lnSpc>
                <a:spcPct val="100000"/>
              </a:lnSpc>
              <a:spcAft>
                <a:spcPts val="599"/>
              </a:spcAft>
              <a:buFont typeface="Wingdings"/>
              <a:buChar char="§"/>
              <a:defRPr/>
            </a:pPr>
            <a:r>
              <a:rPr lang="ru-RU" sz="1400">
                <a:solidFill>
                  <a:srgbClr val="3A3C3E"/>
                </a:solidFill>
              </a:rPr>
              <a:t>Алюминиевую ассоциацию;</a:t>
            </a:r>
            <a:endParaRPr/>
          </a:p>
          <a:p>
            <a:pPr marL="239821" indent="-239821">
              <a:lnSpc>
                <a:spcPct val="100000"/>
              </a:lnSpc>
              <a:spcAft>
                <a:spcPts val="599"/>
              </a:spcAft>
              <a:buFont typeface="Wingdings"/>
              <a:buChar char="§"/>
              <a:defRPr/>
            </a:pPr>
            <a:r>
              <a:rPr lang="ru-RU" sz="1400">
                <a:solidFill>
                  <a:srgbClr val="3A3C3E"/>
                </a:solidFill>
              </a:rPr>
              <a:t>эксплуатирующие организации;</a:t>
            </a:r>
            <a:endParaRPr/>
          </a:p>
          <a:p>
            <a:pPr marL="239821" indent="-239821">
              <a:lnSpc>
                <a:spcPct val="100000"/>
              </a:lnSpc>
              <a:spcAft>
                <a:spcPts val="599"/>
              </a:spcAft>
              <a:buFont typeface="Wingdings"/>
              <a:buChar char="§"/>
              <a:defRPr/>
            </a:pPr>
            <a:r>
              <a:rPr lang="ru-RU" sz="1400">
                <a:solidFill>
                  <a:srgbClr val="3A3C3E"/>
                </a:solidFill>
              </a:rPr>
              <a:t>частные капиталы.</a:t>
            </a:r>
            <a:endParaRPr/>
          </a:p>
        </p:txBody>
      </p:sp>
      <p:sp>
        <p:nvSpPr>
          <p:cNvPr id="1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B400B80F-082B-6A5F-25D0-FAC1934EF296}"/>
              </a:ext>
            </a:extLst>
          </p:cNvPr>
          <p:cNvSpPr/>
          <p:nvPr/>
        </p:nvSpPr>
        <p:spPr bwMode="auto">
          <a:xfrm>
            <a:off x="269776" y="4660776"/>
            <a:ext cx="4621043" cy="1081265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180000" tIns="72000" rIns="180000" bIns="7200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ru-RU" sz="1400">
                <a:ln w="1270">
                  <a:noFill/>
                </a:ln>
                <a:solidFill>
                  <a:srgbClr val="3A3C3E"/>
                </a:solidFill>
              </a:rPr>
              <a:t>Целевой срок службы мостокомплектов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C73BB-F716-D547-B584-C36A33B83E8A}"/>
              </a:ext>
            </a:extLst>
          </p:cNvPr>
          <p:cNvSpPr txBox="1"/>
          <p:nvPr/>
        </p:nvSpPr>
        <p:spPr bwMode="auto">
          <a:xfrm>
            <a:off x="1771368" y="5223846"/>
            <a:ext cx="3119451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ru-RU" sz="2800" b="1" dirty="0">
                <a:ln w="1270"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</a:rPr>
              <a:t>не менее 30 лет</a:t>
            </a:r>
            <a:endParaRPr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B0218CD1-7B95-77CF-F05B-956B779AD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44507"/>
              </p:ext>
            </p:extLst>
          </p:nvPr>
        </p:nvGraphicFramePr>
        <p:xfrm>
          <a:off x="5246662" y="1360798"/>
          <a:ext cx="6945340" cy="4792326"/>
        </p:xfrm>
        <a:graphic>
          <a:graphicData uri="http://schemas.openxmlformats.org/drawingml/2006/table">
            <a:tbl>
              <a:tblPr bandRow="1">
                <a:effectLst>
                  <a:reflection stA="67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389068">
                  <a:extLst>
                    <a:ext uri="{9D8B030D-6E8A-4147-A177-3AD203B41FA5}">
                      <a16:colId xmlns:a16="http://schemas.microsoft.com/office/drawing/2014/main" val="2368034266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2519412311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1467518114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</a:tblGrid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p:sp>
        <p:nvSpPr>
          <p:cNvPr id="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68B10CD5-6177-81BC-D831-0D2E629DBBF2}"/>
              </a:ext>
            </a:extLst>
          </p:cNvPr>
          <p:cNvSpPr/>
          <p:nvPr/>
        </p:nvSpPr>
        <p:spPr bwMode="auto">
          <a:xfrm>
            <a:off x="269776" y="1360800"/>
            <a:ext cx="8826098" cy="1339490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0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Замена малых аварийных пешеходных мостов для безопасности и комфорта пешеходов.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Разработка функциональных и экономически целесообразных решений для пешеходной инфраструктуры.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n w="1270">
                  <a:noFill/>
                </a:ln>
                <a:solidFill>
                  <a:srgbClr val="3A3C3E"/>
                </a:solidFill>
              </a:rPr>
              <a:t>Расширение проезжей части автодорог.</a:t>
            </a:r>
          </a:p>
          <a:p>
            <a:pPr algn="l">
              <a:lnSpc>
                <a:spcPts val="84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dirty="0">
              <a:ln w="1270">
                <a:noFill/>
              </a:ln>
              <a:solidFill>
                <a:srgbClr val="3A3C3E"/>
              </a:solidFill>
            </a:endParaRPr>
          </a:p>
        </p:txBody>
      </p:sp>
      <p:sp>
        <p:nvSpPr>
          <p:cNvPr id="26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FF439191-6210-175D-DE95-CD7E901A1482}"/>
              </a:ext>
            </a:extLst>
          </p:cNvPr>
          <p:cNvSpPr/>
          <p:nvPr/>
        </p:nvSpPr>
        <p:spPr bwMode="auto">
          <a:xfrm>
            <a:off x="-3278929" y="1619139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Длина пролётного строения </a:t>
            </a:r>
            <a:r>
              <a:rPr lang="ru-RU" sz="2400" b="1" dirty="0">
                <a:solidFill>
                  <a:srgbClr val="3A3C3E"/>
                </a:solidFill>
              </a:rPr>
              <a:t>до 24 метров</a:t>
            </a:r>
            <a:endParaRPr lang="ru-RU" sz="2400" b="1" dirty="0"/>
          </a:p>
        </p:txBody>
      </p:sp>
      <p:sp>
        <p:nvSpPr>
          <p:cNvPr id="27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62592753-5A88-9890-DB8A-668DF1FE38AA}"/>
              </a:ext>
            </a:extLst>
          </p:cNvPr>
          <p:cNvSpPr/>
          <p:nvPr/>
        </p:nvSpPr>
        <p:spPr bwMode="auto">
          <a:xfrm>
            <a:off x="-4357784" y="2781518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Длина пролётного строения </a:t>
            </a:r>
            <a:r>
              <a:rPr lang="ru-RU" sz="2400" b="1" dirty="0">
                <a:solidFill>
                  <a:srgbClr val="3A3C3E"/>
                </a:solidFill>
              </a:rPr>
              <a:t>до 24 метров</a:t>
            </a:r>
            <a:endParaRPr lang="ru-RU" sz="2400" b="1" dirty="0"/>
          </a:p>
        </p:txBody>
      </p:sp>
      <p:sp>
        <p:nvSpPr>
          <p:cNvPr id="2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FFF182A2-8162-490E-D0FF-9FCF0A83DA22}"/>
              </a:ext>
            </a:extLst>
          </p:cNvPr>
          <p:cNvSpPr/>
          <p:nvPr/>
        </p:nvSpPr>
        <p:spPr bwMode="auto">
          <a:xfrm>
            <a:off x="-5192692" y="3931265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Длина пролётного строения </a:t>
            </a:r>
            <a:r>
              <a:rPr lang="ru-RU" sz="2400" b="1" dirty="0">
                <a:solidFill>
                  <a:srgbClr val="3A3C3E"/>
                </a:solidFill>
              </a:rPr>
              <a:t>до 24 метров</a:t>
            </a:r>
            <a:endParaRPr lang="ru-RU" sz="2400" b="1" dirty="0"/>
          </a:p>
        </p:txBody>
      </p:sp>
      <p:sp>
        <p:nvSpPr>
          <p:cNvPr id="29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8CB2BE6D-7002-7301-21F1-644495343B70}"/>
              </a:ext>
            </a:extLst>
          </p:cNvPr>
          <p:cNvSpPr/>
          <p:nvPr/>
        </p:nvSpPr>
        <p:spPr bwMode="auto">
          <a:xfrm>
            <a:off x="-5997281" y="5085199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Длина пролётного строения </a:t>
            </a:r>
            <a:r>
              <a:rPr lang="ru-RU" sz="2400" b="1" dirty="0">
                <a:solidFill>
                  <a:srgbClr val="3A3C3E"/>
                </a:solidFill>
              </a:rPr>
              <a:t>до 24 метров</a:t>
            </a:r>
            <a:endParaRPr lang="ru-RU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EF96B5-E94B-B5F2-40F3-B7F35AB8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502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577" y="34607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Реализованные объекты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83D07F-116F-F3AF-4815-93651BFE5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94" t="15687" r="13677" b="5263"/>
          <a:stretch/>
        </p:blipFill>
        <p:spPr bwMode="auto">
          <a:xfrm>
            <a:off x="2436227" y="1305502"/>
            <a:ext cx="6786764" cy="4066007"/>
          </a:xfrm>
          <a:prstGeom prst="rect">
            <a:avLst/>
          </a:prstGeom>
        </p:spPr>
      </p:pic>
      <p:sp>
        <p:nvSpPr>
          <p:cNvPr id="5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57F5B0EF-2B63-7B0B-E2A1-E80CC1C68DC3}"/>
              </a:ext>
            </a:extLst>
          </p:cNvPr>
          <p:cNvSpPr/>
          <p:nvPr/>
        </p:nvSpPr>
        <p:spPr bwMode="auto">
          <a:xfrm>
            <a:off x="364958" y="1530868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Длина пролётного строения </a:t>
            </a:r>
            <a:r>
              <a:rPr lang="ru-RU" sz="2400" b="1" dirty="0">
                <a:solidFill>
                  <a:srgbClr val="3A3C3E"/>
                </a:solidFill>
              </a:rPr>
              <a:t>до 24 метров</a:t>
            </a:r>
            <a:endParaRPr lang="ru-RU" sz="2400" b="1" dirty="0"/>
          </a:p>
        </p:txBody>
      </p:sp>
      <p:sp>
        <p:nvSpPr>
          <p:cNvPr id="6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5B6093F2-C416-195F-3241-D1F01D9457C5}"/>
              </a:ext>
            </a:extLst>
          </p:cNvPr>
          <p:cNvSpPr/>
          <p:nvPr/>
        </p:nvSpPr>
        <p:spPr bwMode="auto">
          <a:xfrm>
            <a:off x="364958" y="2700122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Ширина пешеходной зоны</a:t>
            </a:r>
          </a:p>
          <a:p>
            <a:pPr>
              <a:defRPr/>
            </a:pPr>
            <a:r>
              <a:rPr lang="ru-RU" sz="2400" b="1" dirty="0">
                <a:solidFill>
                  <a:srgbClr val="3A3C3E"/>
                </a:solidFill>
              </a:rPr>
              <a:t>1,8 метра</a:t>
            </a:r>
            <a:endParaRPr lang="ru-RU" sz="2400" b="1" dirty="0"/>
          </a:p>
        </p:txBody>
      </p:sp>
      <p:sp>
        <p:nvSpPr>
          <p:cNvPr id="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A1B08536-003B-B789-72CD-30D48C092552}"/>
              </a:ext>
            </a:extLst>
          </p:cNvPr>
          <p:cNvSpPr/>
          <p:nvPr/>
        </p:nvSpPr>
        <p:spPr bwMode="auto">
          <a:xfrm>
            <a:off x="364958" y="3855626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Нормативная нагрузка</a:t>
            </a:r>
          </a:p>
          <a:p>
            <a:pPr>
              <a:defRPr/>
            </a:pPr>
            <a:r>
              <a:rPr lang="ru-RU" sz="2400" b="1" dirty="0">
                <a:solidFill>
                  <a:srgbClr val="3A3C3E"/>
                </a:solidFill>
              </a:rPr>
              <a:t>400 кг/кв.м.</a:t>
            </a:r>
            <a:endParaRPr lang="ru-RU" sz="2400" b="1" dirty="0"/>
          </a:p>
        </p:txBody>
      </p:sp>
      <p:sp>
        <p:nvSpPr>
          <p:cNvPr id="9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A260913-3F47-59E7-6341-D35C3A0DD3C6}"/>
              </a:ext>
            </a:extLst>
          </p:cNvPr>
          <p:cNvSpPr/>
          <p:nvPr/>
        </p:nvSpPr>
        <p:spPr bwMode="auto">
          <a:xfrm>
            <a:off x="364958" y="5005373"/>
            <a:ext cx="2966426" cy="945655"/>
          </a:xfrm>
          <a:prstGeom prst="roundRect">
            <a:avLst>
              <a:gd name="adj" fmla="val 2957"/>
            </a:avLst>
          </a:prstGeom>
          <a:solidFill>
            <a:srgbClr val="F0D95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>
              <a:defRPr/>
            </a:pPr>
            <a:r>
              <a:rPr lang="ru-RU" sz="1400" dirty="0">
                <a:solidFill>
                  <a:srgbClr val="3A3C3E"/>
                </a:solidFill>
              </a:rPr>
              <a:t>Общий вес конструкции </a:t>
            </a:r>
            <a:r>
              <a:rPr lang="ru-RU" sz="2400" b="1" dirty="0">
                <a:solidFill>
                  <a:srgbClr val="3A3C3E"/>
                </a:solidFill>
              </a:rPr>
              <a:t>менее 3 тонн</a:t>
            </a:r>
            <a:endParaRPr lang="ru-RU" sz="2400" b="1" dirty="0"/>
          </a:p>
        </p:txBody>
      </p:sp>
      <p:sp>
        <p:nvSpPr>
          <p:cNvPr id="10" name="Freeform 66">
            <a:extLst>
              <a:ext uri="{FF2B5EF4-FFF2-40B4-BE49-F238E27FC236}">
                <a16:creationId xmlns:a16="http://schemas.microsoft.com/office/drawing/2014/main" id="{7A5FB87E-0341-063F-5B34-230EB1E99F92}"/>
              </a:ext>
            </a:extLst>
          </p:cNvPr>
          <p:cNvSpPr/>
          <p:nvPr/>
        </p:nvSpPr>
        <p:spPr bwMode="auto">
          <a:xfrm>
            <a:off x="16376984" y="1459466"/>
            <a:ext cx="6940216" cy="4792324"/>
          </a:xfrm>
          <a:custGeom>
            <a:avLst/>
            <a:gdLst>
              <a:gd name="textAreaLeft" fmla="*/ 0 w 6960960"/>
              <a:gd name="textAreaRight" fmla="*/ 6962040 w 6960960"/>
              <a:gd name="textAreaTop" fmla="*/ 0 h 4155480"/>
              <a:gd name="textAreaBottom" fmla="*/ 4156560 h 4155480"/>
            </a:gdLst>
            <a:ahLst/>
            <a:cxnLst/>
            <a:rect l="textAreaLeft" t="textAreaTop" r="textAreaRight" b="textAreaBottom"/>
            <a:pathLst>
              <a:path w="6962117" h="4156400" extrusionOk="0">
                <a:moveTo>
                  <a:pt x="0" y="0"/>
                </a:moveTo>
                <a:lnTo>
                  <a:pt x="6962117" y="0"/>
                </a:lnTo>
                <a:lnTo>
                  <a:pt x="6962117" y="4156400"/>
                </a:lnTo>
                <a:lnTo>
                  <a:pt x="0" y="415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ru-RU" sz="1800" b="0" strike="noStrike" spc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6F3163A-65B8-58D5-2BEB-41A778D81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20612"/>
              </p:ext>
            </p:extLst>
          </p:nvPr>
        </p:nvGraphicFramePr>
        <p:xfrm>
          <a:off x="12192000" y="1459466"/>
          <a:ext cx="6945340" cy="4792326"/>
        </p:xfrm>
        <a:graphic>
          <a:graphicData uri="http://schemas.openxmlformats.org/drawingml/2006/table">
            <a:tbl>
              <a:tblPr bandRow="1">
                <a:effectLst>
                  <a:reflection stA="67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389068">
                  <a:extLst>
                    <a:ext uri="{9D8B030D-6E8A-4147-A177-3AD203B41FA5}">
                      <a16:colId xmlns:a16="http://schemas.microsoft.com/office/drawing/2014/main" val="2368034266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2519412311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1467518114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3713799233"/>
                    </a:ext>
                  </a:extLst>
                </a:gridCol>
                <a:gridCol w="1389068">
                  <a:extLst>
                    <a:ext uri="{9D8B030D-6E8A-4147-A177-3AD203B41FA5}">
                      <a16:colId xmlns:a16="http://schemas.microsoft.com/office/drawing/2014/main" val="1082447622"/>
                    </a:ext>
                  </a:extLst>
                </a:gridCol>
              </a:tblGrid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345147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32042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68394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90328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16278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95112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92B55-18D0-DB70-1E70-5FEB2958B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" y="119762"/>
            <a:ext cx="1094377" cy="367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2FAE43-CB8B-7757-2204-A4A5472B5E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302" r="5342" b="11377"/>
          <a:stretch/>
        </p:blipFill>
        <p:spPr bwMode="auto">
          <a:xfrm>
            <a:off x="9310699" y="1305502"/>
            <a:ext cx="2714324" cy="1951265"/>
          </a:xfrm>
          <a:prstGeom prst="rect">
            <a:avLst/>
          </a:prstGeom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6BE715A5-35C4-E073-CD97-A0B5187FF423}"/>
              </a:ext>
            </a:extLst>
          </p:cNvPr>
          <p:cNvPicPr/>
          <p:nvPr/>
        </p:nvPicPr>
        <p:blipFill>
          <a:blip r:embed="rId7"/>
          <a:srcRect l="68894" t="57881"/>
          <a:stretch/>
        </p:blipFill>
        <p:spPr bwMode="auto">
          <a:xfrm>
            <a:off x="9310698" y="3338505"/>
            <a:ext cx="2714323" cy="203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3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664</Words>
  <Application>Microsoft Office PowerPoint</Application>
  <PresentationFormat>Широкоэкранный</PresentationFormat>
  <Paragraphs>109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Century Gothic</vt:lpstr>
      <vt:lpstr>Calibri</vt:lpstr>
      <vt:lpstr>Wingdings</vt:lpstr>
      <vt:lpstr>Arial</vt:lpstr>
      <vt:lpstr>Тема Office</vt:lpstr>
      <vt:lpstr>Успешные кооперации для лучших практик дорожной отрасли России</vt:lpstr>
      <vt:lpstr>О Предприятии «ПИК»</vt:lpstr>
      <vt:lpstr>ЗАДАЧА:</vt:lpstr>
      <vt:lpstr>Существующие решения:</vt:lpstr>
      <vt:lpstr>РЕШЕНИЕ:</vt:lpstr>
      <vt:lpstr>ЗАДАЧА:</vt:lpstr>
      <vt:lpstr>РЕШЕНИЕ:</vt:lpstr>
      <vt:lpstr>Алюминиевые мостокомплекты</vt:lpstr>
      <vt:lpstr>Реализованные объекты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Иванов Андрей Игоревич</cp:lastModifiedBy>
  <cp:revision>41</cp:revision>
  <dcterms:created xsi:type="dcterms:W3CDTF">2023-05-03T14:32:16Z</dcterms:created>
  <dcterms:modified xsi:type="dcterms:W3CDTF">2024-09-05T11:31:49Z</dcterms:modified>
</cp:coreProperties>
</file>