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5" r:id="rId5"/>
    <p:sldId id="284" r:id="rId6"/>
    <p:sldId id="270" r:id="rId7"/>
    <p:sldId id="273" r:id="rId8"/>
    <p:sldId id="274" r:id="rId9"/>
    <p:sldId id="271" r:id="rId10"/>
    <p:sldId id="277" r:id="rId11"/>
    <p:sldId id="278" r:id="rId12"/>
    <p:sldId id="282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AB5EE6-C9A0-4D32-AA54-6ED951EAA0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9ABC3D-9665-4FD0-AC89-26548A351A33}">
      <dgm:prSet phldrT="[Текст]"/>
      <dgm:spPr/>
      <dgm:t>
        <a:bodyPr/>
        <a:lstStyle/>
        <a:p>
          <a:r>
            <a:rPr lang="ru-RU" b="1" dirty="0"/>
            <a:t>Рекомендуемый перечень доплат и надбавок к тарифным ставкам и окладам, носящих систематический характер</a:t>
          </a:r>
        </a:p>
      </dgm:t>
    </dgm:pt>
    <dgm:pt modelId="{4F3C583C-A42C-4066-9F07-7DDC17482024}" type="parTrans" cxnId="{621D55A2-FC34-412F-B2FE-27B8F6F004DF}">
      <dgm:prSet/>
      <dgm:spPr/>
      <dgm:t>
        <a:bodyPr/>
        <a:lstStyle/>
        <a:p>
          <a:endParaRPr lang="ru-RU"/>
        </a:p>
      </dgm:t>
    </dgm:pt>
    <dgm:pt modelId="{2B7ADB8B-2539-49EE-8E7A-A017D2723675}" type="sibTrans" cxnId="{621D55A2-FC34-412F-B2FE-27B8F6F004DF}">
      <dgm:prSet/>
      <dgm:spPr/>
      <dgm:t>
        <a:bodyPr/>
        <a:lstStyle/>
        <a:p>
          <a:endParaRPr lang="ru-RU"/>
        </a:p>
      </dgm:t>
    </dgm:pt>
    <dgm:pt modelId="{9C2D7855-91ED-45D7-8B5A-C09474445374}">
      <dgm:prSet phldrT="[Текст]"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начисления стимулирующего характера, в том числе премии за производственные результаты, выслугу лет (стаж работы), надбавки к тарифным ставкам и окладам за профессиональное мастерство, классность, руководство бригадой, высокие достижения в труде и иные подобные показатели;</a:t>
          </a:r>
        </a:p>
      </dgm:t>
    </dgm:pt>
    <dgm:pt modelId="{95531252-6842-4DB5-AC1C-18488CC032A4}" type="parTrans" cxnId="{2F5FA213-AFA8-477D-84EA-ACE38EF6E2BA}">
      <dgm:prSet/>
      <dgm:spPr/>
      <dgm:t>
        <a:bodyPr/>
        <a:lstStyle/>
        <a:p>
          <a:endParaRPr lang="ru-RU"/>
        </a:p>
      </dgm:t>
    </dgm:pt>
    <dgm:pt modelId="{57007A14-5278-41AF-858A-ECAEC9291F35}" type="sibTrans" cxnId="{2F5FA213-AFA8-477D-84EA-ACE38EF6E2BA}">
      <dgm:prSet/>
      <dgm:spPr/>
      <dgm:t>
        <a:bodyPr/>
        <a:lstStyle/>
        <a:p>
          <a:endParaRPr lang="ru-RU"/>
        </a:p>
      </dgm:t>
    </dgm:pt>
    <dgm:pt modelId="{74D90690-42F3-495A-9DCB-3ADD21004EA2}">
      <dgm:prSet phldrT="[Текст]"/>
      <dgm:spPr/>
      <dgm:t>
        <a:bodyPr/>
        <a:lstStyle/>
        <a:p>
          <a:r>
            <a:rPr lang="ru-RU" b="1" dirty="0"/>
            <a:t>Рекомендуемый перечень прочих выплат </a:t>
          </a:r>
        </a:p>
      </dgm:t>
    </dgm:pt>
    <dgm:pt modelId="{CE182CF0-CE1C-4C43-AADC-ED555DBE3354}" type="parTrans" cxnId="{71E4C76C-6C61-47D6-8DE6-203ED201919F}">
      <dgm:prSet/>
      <dgm:spPr/>
      <dgm:t>
        <a:bodyPr/>
        <a:lstStyle/>
        <a:p>
          <a:endParaRPr lang="ru-RU"/>
        </a:p>
      </dgm:t>
    </dgm:pt>
    <dgm:pt modelId="{924BCD7B-E4A3-4C0A-B6EF-777EF9B4950D}" type="sibTrans" cxnId="{71E4C76C-6C61-47D6-8DE6-203ED201919F}">
      <dgm:prSet/>
      <dgm:spPr/>
      <dgm:t>
        <a:bodyPr/>
        <a:lstStyle/>
        <a:p>
          <a:endParaRPr lang="ru-RU"/>
        </a:p>
      </dgm:t>
    </dgm:pt>
    <dgm:pt modelId="{A4C4BDF6-7E10-4D36-81D2-AF11CC3F78B4}">
      <dgm:prSet phldrT="[Текст]"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расходы в виде среднего заработка, сохраняемого работникам на время отпуска, предусмотренного законодательством Российской Федерации, фактические расходы на оплату проезда работников и лиц, находящихся у этих работников на иждивении, к месту использования отпуска на территории Российской Федерации и обратно (включая расходы на оплату провоза багажа работников организаций, расположенных в районах Крайнего Севера и приравненных к ним местностях);</a:t>
          </a:r>
        </a:p>
      </dgm:t>
    </dgm:pt>
    <dgm:pt modelId="{471C6A85-6D90-44BE-981C-C3BAF5D39781}" type="parTrans" cxnId="{7F7AA225-1BBA-4E6A-89F5-EBE27B8BA4DF}">
      <dgm:prSet/>
      <dgm:spPr/>
      <dgm:t>
        <a:bodyPr/>
        <a:lstStyle/>
        <a:p>
          <a:endParaRPr lang="ru-RU"/>
        </a:p>
      </dgm:t>
    </dgm:pt>
    <dgm:pt modelId="{2853C158-00FB-488A-893B-FC95EBB5F488}" type="sibTrans" cxnId="{7F7AA225-1BBA-4E6A-89F5-EBE27B8BA4DF}">
      <dgm:prSet/>
      <dgm:spPr/>
      <dgm:t>
        <a:bodyPr/>
        <a:lstStyle/>
        <a:p>
          <a:endParaRPr lang="ru-RU"/>
        </a:p>
      </dgm:t>
    </dgm:pt>
    <dgm:pt modelId="{24AD6A42-249B-4DD7-A37D-D3177F21A197}">
      <dgm:prSet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начисления компенсирующего характера, связанные с режимом работы и условиями труда, в том числе надбавки к тарифным ставкам и окладам за работу в ночное время, работу в многосменном режиме, за совмещение профессий, расширение зон обслуживания, за сверхурочную работу и работу в выходные и праздничные дни;</a:t>
          </a:r>
        </a:p>
      </dgm:t>
    </dgm:pt>
    <dgm:pt modelId="{691BC944-6445-41C0-9039-16AACBAFCE11}" type="parTrans" cxnId="{BBB34FE9-8ED2-4753-823D-E58CB0A1F10C}">
      <dgm:prSet/>
      <dgm:spPr/>
      <dgm:t>
        <a:bodyPr/>
        <a:lstStyle/>
        <a:p>
          <a:endParaRPr lang="ru-RU"/>
        </a:p>
      </dgm:t>
    </dgm:pt>
    <dgm:pt modelId="{BD6A43E0-15D2-4AF5-B9A1-C9FC809929E5}" type="sibTrans" cxnId="{BBB34FE9-8ED2-4753-823D-E58CB0A1F10C}">
      <dgm:prSet/>
      <dgm:spPr/>
      <dgm:t>
        <a:bodyPr/>
        <a:lstStyle/>
        <a:p>
          <a:endParaRPr lang="ru-RU"/>
        </a:p>
      </dgm:t>
    </dgm:pt>
    <dgm:pt modelId="{AF8F3BF1-1EE6-49B8-BBF1-2685231155E5}">
      <dgm:prSet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сумма начисленного работникам среднего заработка, сохраняемого на время выполнения ими государственных и (или) общественных обязанностей, и в других случаях, предусмотренных законодательством Российской Федерации;</a:t>
          </a:r>
        </a:p>
      </dgm:t>
    </dgm:pt>
    <dgm:pt modelId="{3958845A-FB59-4C65-B366-666F502C059B}" type="parTrans" cxnId="{FA152B84-47E3-457B-A949-53799BB05DB7}">
      <dgm:prSet/>
      <dgm:spPr/>
      <dgm:t>
        <a:bodyPr/>
        <a:lstStyle/>
        <a:p>
          <a:endParaRPr lang="ru-RU"/>
        </a:p>
      </dgm:t>
    </dgm:pt>
    <dgm:pt modelId="{C5795D6F-4CA7-4C1E-9D54-3B39DA6D398C}" type="sibTrans" cxnId="{FA152B84-47E3-457B-A949-53799BB05DB7}">
      <dgm:prSet/>
      <dgm:spPr/>
      <dgm:t>
        <a:bodyPr/>
        <a:lstStyle/>
        <a:p>
          <a:endParaRPr lang="ru-RU"/>
        </a:p>
      </dgm:t>
    </dgm:pt>
    <dgm:pt modelId="{73A33659-4FB3-4CFF-837A-8959A4BC35FA}">
      <dgm:prSet/>
      <dgm:spPr/>
      <dgm:t>
        <a:bodyPr/>
        <a:lstStyle/>
        <a:p>
          <a:pPr>
            <a:spcAft>
              <a:spcPts val="600"/>
            </a:spcAft>
          </a:pPr>
          <a:r>
            <a:rPr lang="ru-RU" b="1" dirty="0"/>
            <a:t>другие надбавки и доплаты, носящие систематический характер.</a:t>
          </a:r>
          <a:endParaRPr lang="ru-RU" dirty="0"/>
        </a:p>
      </dgm:t>
    </dgm:pt>
    <dgm:pt modelId="{8D93D96E-77A9-4F8F-8F98-2960B55E4491}" type="parTrans" cxnId="{3E6D9480-166B-42AE-9BB2-B8F5F509C8C6}">
      <dgm:prSet/>
      <dgm:spPr/>
      <dgm:t>
        <a:bodyPr/>
        <a:lstStyle/>
        <a:p>
          <a:endParaRPr lang="ru-RU"/>
        </a:p>
      </dgm:t>
    </dgm:pt>
    <dgm:pt modelId="{765D2525-4A07-424A-99D3-08C1DDC3C76B}" type="sibTrans" cxnId="{3E6D9480-166B-42AE-9BB2-B8F5F509C8C6}">
      <dgm:prSet/>
      <dgm:spPr/>
      <dgm:t>
        <a:bodyPr/>
        <a:lstStyle/>
        <a:p>
          <a:endParaRPr lang="ru-RU"/>
        </a:p>
      </dgm:t>
    </dgm:pt>
    <dgm:pt modelId="{587713F9-4BFB-4A81-90D8-A2A0FB9B7AF8}">
      <dgm:prSet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стоимость бесплатно предоставляемых работникам в соответствии с законодательством Российской Федерации питания и продуктов;</a:t>
          </a:r>
        </a:p>
      </dgm:t>
    </dgm:pt>
    <dgm:pt modelId="{A9AB11F5-3C93-4077-B283-D69D353BF9CC}" type="parTrans" cxnId="{1ED30CD9-B787-4E0A-AE5D-B696B18200AD}">
      <dgm:prSet/>
      <dgm:spPr/>
      <dgm:t>
        <a:bodyPr/>
        <a:lstStyle/>
        <a:p>
          <a:endParaRPr lang="ru-RU"/>
        </a:p>
      </dgm:t>
    </dgm:pt>
    <dgm:pt modelId="{B075D7E9-218C-4181-AA65-6F1B3476736B}" type="sibTrans" cxnId="{1ED30CD9-B787-4E0A-AE5D-B696B18200AD}">
      <dgm:prSet/>
      <dgm:spPr/>
      <dgm:t>
        <a:bodyPr/>
        <a:lstStyle/>
        <a:p>
          <a:endParaRPr lang="ru-RU"/>
        </a:p>
      </dgm:t>
    </dgm:pt>
    <dgm:pt modelId="{D46BD47B-36BD-48AE-9EC1-C34E2082B54C}">
      <dgm:prSet/>
      <dgm:spPr/>
      <dgm:t>
        <a:bodyPr/>
        <a:lstStyle/>
        <a:p>
          <a:pPr>
            <a:spcAft>
              <a:spcPts val="600"/>
            </a:spcAft>
          </a:pPr>
          <a:r>
            <a:rPr lang="ru-RU" dirty="0"/>
            <a:t>процентная надбавка за стаж работы в районах Крайнего Севера и приравненных к ним местностях, в районах европейского Севера и других районах с тяжелыми природно-климатическими условиями;</a:t>
          </a:r>
        </a:p>
      </dgm:t>
    </dgm:pt>
    <dgm:pt modelId="{3F4B8DAD-357A-4478-B23C-EFBCBAB399BD}" type="parTrans" cxnId="{A4A0816B-177F-4F1A-86AD-CAEEE1D55686}">
      <dgm:prSet/>
      <dgm:spPr/>
      <dgm:t>
        <a:bodyPr/>
        <a:lstStyle/>
        <a:p>
          <a:endParaRPr lang="ru-RU"/>
        </a:p>
      </dgm:t>
    </dgm:pt>
    <dgm:pt modelId="{5FD6BD41-3556-408E-A695-F54468269272}" type="sibTrans" cxnId="{A4A0816B-177F-4F1A-86AD-CAEEE1D55686}">
      <dgm:prSet/>
      <dgm:spPr/>
      <dgm:t>
        <a:bodyPr/>
        <a:lstStyle/>
        <a:p>
          <a:endParaRPr lang="ru-RU"/>
        </a:p>
      </dgm:t>
    </dgm:pt>
    <dgm:pt modelId="{04883102-248D-4FB9-A16D-5F08D22813CA}">
      <dgm:prSet/>
      <dgm:spPr/>
      <dgm:t>
        <a:bodyPr/>
        <a:lstStyle/>
        <a:p>
          <a:pPr>
            <a:spcAft>
              <a:spcPts val="600"/>
            </a:spcAft>
          </a:pPr>
          <a:r>
            <a:rPr lang="ru-RU" b="1" dirty="0"/>
            <a:t>единовременные премии и вознаграждения;</a:t>
          </a:r>
          <a:endParaRPr lang="ru-RU" dirty="0"/>
        </a:p>
      </dgm:t>
    </dgm:pt>
    <dgm:pt modelId="{D383D7CB-8325-485F-A55D-2B62BC478591}" type="parTrans" cxnId="{1DCA1E97-A851-4D03-8C7E-807B60DB1A2A}">
      <dgm:prSet/>
      <dgm:spPr/>
      <dgm:t>
        <a:bodyPr/>
        <a:lstStyle/>
        <a:p>
          <a:endParaRPr lang="ru-RU"/>
        </a:p>
      </dgm:t>
    </dgm:pt>
    <dgm:pt modelId="{5F2E0363-F8C8-48D0-89DD-1B63AD07D2FD}" type="sibTrans" cxnId="{1DCA1E97-A851-4D03-8C7E-807B60DB1A2A}">
      <dgm:prSet/>
      <dgm:spPr/>
      <dgm:t>
        <a:bodyPr/>
        <a:lstStyle/>
        <a:p>
          <a:endParaRPr lang="ru-RU"/>
        </a:p>
      </dgm:t>
    </dgm:pt>
    <dgm:pt modelId="{AE3E7DD5-0BF0-40CD-B9F1-AF650F152860}">
      <dgm:prSet/>
      <dgm:spPr/>
      <dgm:t>
        <a:bodyPr/>
        <a:lstStyle/>
        <a:p>
          <a:pPr>
            <a:spcAft>
              <a:spcPts val="600"/>
            </a:spcAft>
          </a:pPr>
          <a:r>
            <a:rPr lang="ru-RU" b="1" dirty="0"/>
            <a:t>вознаграждение по итогам работы за год, единовременное вознаграждение за выслугу лет (стаж работы);</a:t>
          </a:r>
          <a:endParaRPr lang="ru-RU" dirty="0"/>
        </a:p>
      </dgm:t>
    </dgm:pt>
    <dgm:pt modelId="{C81F5977-90D6-443B-B042-4EB6E8FA499A}" type="parTrans" cxnId="{ADE048F2-E85B-4A75-B039-585DF77E90D7}">
      <dgm:prSet/>
      <dgm:spPr/>
      <dgm:t>
        <a:bodyPr/>
        <a:lstStyle/>
        <a:p>
          <a:endParaRPr lang="ru-RU"/>
        </a:p>
      </dgm:t>
    </dgm:pt>
    <dgm:pt modelId="{0645A48D-3BF2-4409-A4E8-94A0956F1A28}" type="sibTrans" cxnId="{ADE048F2-E85B-4A75-B039-585DF77E90D7}">
      <dgm:prSet/>
      <dgm:spPr/>
      <dgm:t>
        <a:bodyPr/>
        <a:lstStyle/>
        <a:p>
          <a:endParaRPr lang="ru-RU"/>
        </a:p>
      </dgm:t>
    </dgm:pt>
    <dgm:pt modelId="{D3C09C46-FDEC-4CEE-9D2B-C9442BFA194A}">
      <dgm:prSet/>
      <dgm:spPr/>
      <dgm:t>
        <a:bodyPr/>
        <a:lstStyle/>
        <a:p>
          <a:pPr>
            <a:spcAft>
              <a:spcPts val="600"/>
            </a:spcAft>
          </a:pPr>
          <a:r>
            <a:rPr lang="ru-RU" b="1" dirty="0"/>
            <a:t>другие виды поощрительных выплат, предусмотренные трудовым договором и (или) коллективным договором;</a:t>
          </a:r>
          <a:endParaRPr lang="ru-RU" dirty="0"/>
        </a:p>
      </dgm:t>
    </dgm:pt>
    <dgm:pt modelId="{5C5DE5E3-07D8-4F48-BD47-A885036FA83B}" type="parTrans" cxnId="{F9246C6B-2826-4603-8D24-CE346A501F38}">
      <dgm:prSet/>
      <dgm:spPr/>
      <dgm:t>
        <a:bodyPr/>
        <a:lstStyle/>
        <a:p>
          <a:endParaRPr lang="ru-RU"/>
        </a:p>
      </dgm:t>
    </dgm:pt>
    <dgm:pt modelId="{3B355184-D663-4248-940C-84B6C63FE173}" type="sibTrans" cxnId="{F9246C6B-2826-4603-8D24-CE346A501F38}">
      <dgm:prSet/>
      <dgm:spPr/>
      <dgm:t>
        <a:bodyPr/>
        <a:lstStyle/>
        <a:p>
          <a:endParaRPr lang="ru-RU"/>
        </a:p>
      </dgm:t>
    </dgm:pt>
    <dgm:pt modelId="{38027296-E83C-4354-A94E-47FEFE8A560A}">
      <dgm:prSet/>
      <dgm:spPr/>
      <dgm:t>
        <a:bodyPr/>
        <a:lstStyle/>
        <a:p>
          <a:pPr>
            <a:spcAft>
              <a:spcPts val="600"/>
            </a:spcAft>
          </a:pPr>
          <a:r>
            <a:rPr lang="ru-RU" b="1" dirty="0"/>
            <a:t>иные прочие выплаты, предусмотренные трудовым договором и (или) коллективным договором.</a:t>
          </a:r>
          <a:endParaRPr lang="ru-RU" dirty="0"/>
        </a:p>
      </dgm:t>
    </dgm:pt>
    <dgm:pt modelId="{1D09CC0F-7D52-4C31-8508-EC35F4E2E4D1}" type="parTrans" cxnId="{506375BB-9BD5-4539-B98E-F5C844917EB6}">
      <dgm:prSet/>
      <dgm:spPr/>
      <dgm:t>
        <a:bodyPr/>
        <a:lstStyle/>
        <a:p>
          <a:endParaRPr lang="ru-RU"/>
        </a:p>
      </dgm:t>
    </dgm:pt>
    <dgm:pt modelId="{6DD00B3B-7AA2-4E30-9FC5-53525B029251}" type="sibTrans" cxnId="{506375BB-9BD5-4539-B98E-F5C844917EB6}">
      <dgm:prSet/>
      <dgm:spPr/>
      <dgm:t>
        <a:bodyPr/>
        <a:lstStyle/>
        <a:p>
          <a:endParaRPr lang="ru-RU"/>
        </a:p>
      </dgm:t>
    </dgm:pt>
    <dgm:pt modelId="{ABC5BB5F-BEFA-416C-9EC2-FA1161A0EDA7}" type="pres">
      <dgm:prSet presAssocID="{79AB5EE6-C9A0-4D32-AA54-6ED951EAA059}" presName="Name0" presStyleCnt="0">
        <dgm:presLayoutVars>
          <dgm:dir/>
          <dgm:animLvl val="lvl"/>
          <dgm:resizeHandles val="exact"/>
        </dgm:presLayoutVars>
      </dgm:prSet>
      <dgm:spPr/>
    </dgm:pt>
    <dgm:pt modelId="{ED66E0FE-1AE7-444F-9F55-1CB3F19D8496}" type="pres">
      <dgm:prSet presAssocID="{989ABC3D-9665-4FD0-AC89-26548A351A33}" presName="composite" presStyleCnt="0"/>
      <dgm:spPr/>
    </dgm:pt>
    <dgm:pt modelId="{BD459F6E-DA2B-489B-8FBE-2563D6A745A1}" type="pres">
      <dgm:prSet presAssocID="{989ABC3D-9665-4FD0-AC89-26548A351A3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9CA745C-4192-498C-B13F-90F3156C3D46}" type="pres">
      <dgm:prSet presAssocID="{989ABC3D-9665-4FD0-AC89-26548A351A33}" presName="desTx" presStyleLbl="alignAccFollowNode1" presStyleIdx="0" presStyleCnt="2">
        <dgm:presLayoutVars>
          <dgm:bulletEnabled val="1"/>
        </dgm:presLayoutVars>
      </dgm:prSet>
      <dgm:spPr/>
    </dgm:pt>
    <dgm:pt modelId="{6D5718ED-7371-4D93-917D-5200F19332C9}" type="pres">
      <dgm:prSet presAssocID="{2B7ADB8B-2539-49EE-8E7A-A017D2723675}" presName="space" presStyleCnt="0"/>
      <dgm:spPr/>
    </dgm:pt>
    <dgm:pt modelId="{31265400-3501-43F2-88CD-10164A2DEDC9}" type="pres">
      <dgm:prSet presAssocID="{74D90690-42F3-495A-9DCB-3ADD21004EA2}" presName="composite" presStyleCnt="0"/>
      <dgm:spPr/>
    </dgm:pt>
    <dgm:pt modelId="{DE3093CF-0EFC-40B7-A43A-82F8F1EC8699}" type="pres">
      <dgm:prSet presAssocID="{74D90690-42F3-495A-9DCB-3ADD21004EA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F773A21-B26C-4C77-89E6-385E4AC15D87}" type="pres">
      <dgm:prSet presAssocID="{74D90690-42F3-495A-9DCB-3ADD21004EA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1818E05-5C80-4DBA-A14A-B63E18559F49}" type="presOf" srcId="{AF8F3BF1-1EE6-49B8-BBF1-2685231155E5}" destId="{29CA745C-4192-498C-B13F-90F3156C3D46}" srcOrd="0" destOrd="2" presId="urn:microsoft.com/office/officeart/2005/8/layout/hList1"/>
    <dgm:cxn modelId="{2F5FA213-AFA8-477D-84EA-ACE38EF6E2BA}" srcId="{989ABC3D-9665-4FD0-AC89-26548A351A33}" destId="{9C2D7855-91ED-45D7-8B5A-C09474445374}" srcOrd="0" destOrd="0" parTransId="{95531252-6842-4DB5-AC1C-18488CC032A4}" sibTransId="{57007A14-5278-41AF-858A-ECAEC9291F35}"/>
    <dgm:cxn modelId="{7F7AA225-1BBA-4E6A-89F5-EBE27B8BA4DF}" srcId="{74D90690-42F3-495A-9DCB-3ADD21004EA2}" destId="{A4C4BDF6-7E10-4D36-81D2-AF11CC3F78B4}" srcOrd="0" destOrd="0" parTransId="{471C6A85-6D90-44BE-981C-C3BAF5D39781}" sibTransId="{2853C158-00FB-488A-893B-FC95EBB5F488}"/>
    <dgm:cxn modelId="{F3944028-9102-46E2-B3F8-71E2AD75C0F4}" type="presOf" srcId="{38027296-E83C-4354-A94E-47FEFE8A560A}" destId="{6F773A21-B26C-4C77-89E6-385E4AC15D87}" srcOrd="0" destOrd="6" presId="urn:microsoft.com/office/officeart/2005/8/layout/hList1"/>
    <dgm:cxn modelId="{00FFCC39-46BF-4986-9AF5-1E8BBC65139D}" type="presOf" srcId="{04883102-248D-4FB9-A16D-5F08D22813CA}" destId="{6F773A21-B26C-4C77-89E6-385E4AC15D87}" srcOrd="0" destOrd="3" presId="urn:microsoft.com/office/officeart/2005/8/layout/hList1"/>
    <dgm:cxn modelId="{074CA13F-1616-4A77-B2A0-0CEC8FE6986D}" type="presOf" srcId="{79AB5EE6-C9A0-4D32-AA54-6ED951EAA059}" destId="{ABC5BB5F-BEFA-416C-9EC2-FA1161A0EDA7}" srcOrd="0" destOrd="0" presId="urn:microsoft.com/office/officeart/2005/8/layout/hList1"/>
    <dgm:cxn modelId="{0AE8F166-7815-4458-9388-345837DEA873}" type="presOf" srcId="{24AD6A42-249B-4DD7-A37D-D3177F21A197}" destId="{29CA745C-4192-498C-B13F-90F3156C3D46}" srcOrd="0" destOrd="1" presId="urn:microsoft.com/office/officeart/2005/8/layout/hList1"/>
    <dgm:cxn modelId="{53F33E4B-21E4-48F3-8A0B-51774140DC90}" type="presOf" srcId="{D46BD47B-36BD-48AE-9EC1-C34E2082B54C}" destId="{6F773A21-B26C-4C77-89E6-385E4AC15D87}" srcOrd="0" destOrd="2" presId="urn:microsoft.com/office/officeart/2005/8/layout/hList1"/>
    <dgm:cxn modelId="{F9246C6B-2826-4603-8D24-CE346A501F38}" srcId="{74D90690-42F3-495A-9DCB-3ADD21004EA2}" destId="{D3C09C46-FDEC-4CEE-9D2B-C9442BFA194A}" srcOrd="5" destOrd="0" parTransId="{5C5DE5E3-07D8-4F48-BD47-A885036FA83B}" sibTransId="{3B355184-D663-4248-940C-84B6C63FE173}"/>
    <dgm:cxn modelId="{A4A0816B-177F-4F1A-86AD-CAEEE1D55686}" srcId="{74D90690-42F3-495A-9DCB-3ADD21004EA2}" destId="{D46BD47B-36BD-48AE-9EC1-C34E2082B54C}" srcOrd="2" destOrd="0" parTransId="{3F4B8DAD-357A-4478-B23C-EFBCBAB399BD}" sibTransId="{5FD6BD41-3556-408E-A695-F54468269272}"/>
    <dgm:cxn modelId="{71E4C76C-6C61-47D6-8DE6-203ED201919F}" srcId="{79AB5EE6-C9A0-4D32-AA54-6ED951EAA059}" destId="{74D90690-42F3-495A-9DCB-3ADD21004EA2}" srcOrd="1" destOrd="0" parTransId="{CE182CF0-CE1C-4C43-AADC-ED555DBE3354}" sibTransId="{924BCD7B-E4A3-4C0A-B6EF-777EF9B4950D}"/>
    <dgm:cxn modelId="{3E6D9480-166B-42AE-9BB2-B8F5F509C8C6}" srcId="{989ABC3D-9665-4FD0-AC89-26548A351A33}" destId="{73A33659-4FB3-4CFF-837A-8959A4BC35FA}" srcOrd="3" destOrd="0" parTransId="{8D93D96E-77A9-4F8F-8F98-2960B55E4491}" sibTransId="{765D2525-4A07-424A-99D3-08C1DDC3C76B}"/>
    <dgm:cxn modelId="{FA152B84-47E3-457B-A949-53799BB05DB7}" srcId="{989ABC3D-9665-4FD0-AC89-26548A351A33}" destId="{AF8F3BF1-1EE6-49B8-BBF1-2685231155E5}" srcOrd="2" destOrd="0" parTransId="{3958845A-FB59-4C65-B366-666F502C059B}" sibTransId="{C5795D6F-4CA7-4C1E-9D54-3B39DA6D398C}"/>
    <dgm:cxn modelId="{305C5385-CD49-4637-8B0E-A36805C15F5D}" type="presOf" srcId="{D3C09C46-FDEC-4CEE-9D2B-C9442BFA194A}" destId="{6F773A21-B26C-4C77-89E6-385E4AC15D87}" srcOrd="0" destOrd="5" presId="urn:microsoft.com/office/officeart/2005/8/layout/hList1"/>
    <dgm:cxn modelId="{9B3ADE93-A5F7-4558-A195-76530C29363B}" type="presOf" srcId="{AE3E7DD5-0BF0-40CD-B9F1-AF650F152860}" destId="{6F773A21-B26C-4C77-89E6-385E4AC15D87}" srcOrd="0" destOrd="4" presId="urn:microsoft.com/office/officeart/2005/8/layout/hList1"/>
    <dgm:cxn modelId="{1DCA1E97-A851-4D03-8C7E-807B60DB1A2A}" srcId="{74D90690-42F3-495A-9DCB-3ADD21004EA2}" destId="{04883102-248D-4FB9-A16D-5F08D22813CA}" srcOrd="3" destOrd="0" parTransId="{D383D7CB-8325-485F-A55D-2B62BC478591}" sibTransId="{5F2E0363-F8C8-48D0-89DD-1B63AD07D2FD}"/>
    <dgm:cxn modelId="{CDA61B9C-4005-449E-83E1-2407363CFB28}" type="presOf" srcId="{A4C4BDF6-7E10-4D36-81D2-AF11CC3F78B4}" destId="{6F773A21-B26C-4C77-89E6-385E4AC15D87}" srcOrd="0" destOrd="0" presId="urn:microsoft.com/office/officeart/2005/8/layout/hList1"/>
    <dgm:cxn modelId="{621D55A2-FC34-412F-B2FE-27B8F6F004DF}" srcId="{79AB5EE6-C9A0-4D32-AA54-6ED951EAA059}" destId="{989ABC3D-9665-4FD0-AC89-26548A351A33}" srcOrd="0" destOrd="0" parTransId="{4F3C583C-A42C-4066-9F07-7DDC17482024}" sibTransId="{2B7ADB8B-2539-49EE-8E7A-A017D2723675}"/>
    <dgm:cxn modelId="{FD5113AB-C802-4556-AAAB-7799A17B5F66}" type="presOf" srcId="{989ABC3D-9665-4FD0-AC89-26548A351A33}" destId="{BD459F6E-DA2B-489B-8FBE-2563D6A745A1}" srcOrd="0" destOrd="0" presId="urn:microsoft.com/office/officeart/2005/8/layout/hList1"/>
    <dgm:cxn modelId="{506375BB-9BD5-4539-B98E-F5C844917EB6}" srcId="{74D90690-42F3-495A-9DCB-3ADD21004EA2}" destId="{38027296-E83C-4354-A94E-47FEFE8A560A}" srcOrd="6" destOrd="0" parTransId="{1D09CC0F-7D52-4C31-8508-EC35F4E2E4D1}" sibTransId="{6DD00B3B-7AA2-4E30-9FC5-53525B029251}"/>
    <dgm:cxn modelId="{E5333DC6-E255-42C8-97F0-819FAA425C6C}" type="presOf" srcId="{9C2D7855-91ED-45D7-8B5A-C09474445374}" destId="{29CA745C-4192-498C-B13F-90F3156C3D46}" srcOrd="0" destOrd="0" presId="urn:microsoft.com/office/officeart/2005/8/layout/hList1"/>
    <dgm:cxn modelId="{E28AF3CA-413A-4B07-8E76-73E7D0DD8402}" type="presOf" srcId="{587713F9-4BFB-4A81-90D8-A2A0FB9B7AF8}" destId="{6F773A21-B26C-4C77-89E6-385E4AC15D87}" srcOrd="0" destOrd="1" presId="urn:microsoft.com/office/officeart/2005/8/layout/hList1"/>
    <dgm:cxn modelId="{360EB9D4-CB77-43DB-963D-7D9FFC456AAF}" type="presOf" srcId="{73A33659-4FB3-4CFF-837A-8959A4BC35FA}" destId="{29CA745C-4192-498C-B13F-90F3156C3D46}" srcOrd="0" destOrd="3" presId="urn:microsoft.com/office/officeart/2005/8/layout/hList1"/>
    <dgm:cxn modelId="{1ED30CD9-B787-4E0A-AE5D-B696B18200AD}" srcId="{74D90690-42F3-495A-9DCB-3ADD21004EA2}" destId="{587713F9-4BFB-4A81-90D8-A2A0FB9B7AF8}" srcOrd="1" destOrd="0" parTransId="{A9AB11F5-3C93-4077-B283-D69D353BF9CC}" sibTransId="{B075D7E9-218C-4181-AA65-6F1B3476736B}"/>
    <dgm:cxn modelId="{BBB34FE9-8ED2-4753-823D-E58CB0A1F10C}" srcId="{989ABC3D-9665-4FD0-AC89-26548A351A33}" destId="{24AD6A42-249B-4DD7-A37D-D3177F21A197}" srcOrd="1" destOrd="0" parTransId="{691BC944-6445-41C0-9039-16AACBAFCE11}" sibTransId="{BD6A43E0-15D2-4AF5-B9A1-C9FC809929E5}"/>
    <dgm:cxn modelId="{A4278CEB-4382-4115-99A9-1C74E14695A8}" type="presOf" srcId="{74D90690-42F3-495A-9DCB-3ADD21004EA2}" destId="{DE3093CF-0EFC-40B7-A43A-82F8F1EC8699}" srcOrd="0" destOrd="0" presId="urn:microsoft.com/office/officeart/2005/8/layout/hList1"/>
    <dgm:cxn modelId="{ADE048F2-E85B-4A75-B039-585DF77E90D7}" srcId="{74D90690-42F3-495A-9DCB-3ADD21004EA2}" destId="{AE3E7DD5-0BF0-40CD-B9F1-AF650F152860}" srcOrd="4" destOrd="0" parTransId="{C81F5977-90D6-443B-B042-4EB6E8FA499A}" sibTransId="{0645A48D-3BF2-4409-A4E8-94A0956F1A28}"/>
    <dgm:cxn modelId="{9F3F5B51-F0E7-496E-AE65-92CD13C2BA89}" type="presParOf" srcId="{ABC5BB5F-BEFA-416C-9EC2-FA1161A0EDA7}" destId="{ED66E0FE-1AE7-444F-9F55-1CB3F19D8496}" srcOrd="0" destOrd="0" presId="urn:microsoft.com/office/officeart/2005/8/layout/hList1"/>
    <dgm:cxn modelId="{A8CC0BB5-350C-4856-9159-A51860B69C82}" type="presParOf" srcId="{ED66E0FE-1AE7-444F-9F55-1CB3F19D8496}" destId="{BD459F6E-DA2B-489B-8FBE-2563D6A745A1}" srcOrd="0" destOrd="0" presId="urn:microsoft.com/office/officeart/2005/8/layout/hList1"/>
    <dgm:cxn modelId="{21DE8642-9C94-4891-B0B2-48FE854A60CD}" type="presParOf" srcId="{ED66E0FE-1AE7-444F-9F55-1CB3F19D8496}" destId="{29CA745C-4192-498C-B13F-90F3156C3D46}" srcOrd="1" destOrd="0" presId="urn:microsoft.com/office/officeart/2005/8/layout/hList1"/>
    <dgm:cxn modelId="{AE48D8DA-A4D7-4406-B513-CE7300334C1A}" type="presParOf" srcId="{ABC5BB5F-BEFA-416C-9EC2-FA1161A0EDA7}" destId="{6D5718ED-7371-4D93-917D-5200F19332C9}" srcOrd="1" destOrd="0" presId="urn:microsoft.com/office/officeart/2005/8/layout/hList1"/>
    <dgm:cxn modelId="{DAC91508-9757-424D-B1A9-CD1E40A29222}" type="presParOf" srcId="{ABC5BB5F-BEFA-416C-9EC2-FA1161A0EDA7}" destId="{31265400-3501-43F2-88CD-10164A2DEDC9}" srcOrd="2" destOrd="0" presId="urn:microsoft.com/office/officeart/2005/8/layout/hList1"/>
    <dgm:cxn modelId="{37E81890-3520-4820-9094-AA22AFAAC52A}" type="presParOf" srcId="{31265400-3501-43F2-88CD-10164A2DEDC9}" destId="{DE3093CF-0EFC-40B7-A43A-82F8F1EC8699}" srcOrd="0" destOrd="0" presId="urn:microsoft.com/office/officeart/2005/8/layout/hList1"/>
    <dgm:cxn modelId="{A3BBF08F-B482-4EEC-AF3D-A73314570B85}" type="presParOf" srcId="{31265400-3501-43F2-88CD-10164A2DEDC9}" destId="{6F773A21-B26C-4C77-89E6-385E4AC15D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59F6E-DA2B-489B-8FBE-2563D6A745A1}">
      <dsp:nvSpPr>
        <dsp:cNvPr id="0" name=""/>
        <dsp:cNvSpPr/>
      </dsp:nvSpPr>
      <dsp:spPr>
        <a:xfrm>
          <a:off x="50" y="253337"/>
          <a:ext cx="4873436" cy="445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Рекомендуемый перечень доплат и надбавок к тарифным ставкам и окладам, носящих систематический характер</a:t>
          </a:r>
        </a:p>
      </dsp:txBody>
      <dsp:txXfrm>
        <a:off x="50" y="253337"/>
        <a:ext cx="4873436" cy="445835"/>
      </dsp:txXfrm>
    </dsp:sp>
    <dsp:sp modelId="{29CA745C-4192-498C-B13F-90F3156C3D46}">
      <dsp:nvSpPr>
        <dsp:cNvPr id="0" name=""/>
        <dsp:cNvSpPr/>
      </dsp:nvSpPr>
      <dsp:spPr>
        <a:xfrm>
          <a:off x="50" y="699173"/>
          <a:ext cx="4873436" cy="4928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начисления стимулирующего характера, в том числе премии за производственные результаты, выслугу лет (стаж работы), надбавки к тарифным ставкам и окладам за профессиональное мастерство, классность, руководство бригадой, высокие достижения в труде и иные подобные показатели;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начисления компенсирующего характера, связанные с режимом работы и условиями труда, в том числе надбавки к тарифным ставкам и окладам за работу в ночное время, работу в многосменном режиме, за совмещение профессий, расширение зон обслуживания, за сверхурочную работу и работу в выходные и праздничные дни;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сумма начисленного работникам среднего заработка, сохраняемого на время выполнения ими государственных и (или) общественных обязанностей, и в других случаях, предусмотренных законодательством Российской Федерации;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b="1" kern="1200" dirty="0"/>
            <a:t>другие надбавки и доплаты, носящие систематический характер.</a:t>
          </a:r>
          <a:endParaRPr lang="ru-RU" sz="1200" kern="1200" dirty="0"/>
        </a:p>
      </dsp:txBody>
      <dsp:txXfrm>
        <a:off x="50" y="699173"/>
        <a:ext cx="4873436" cy="4928647"/>
      </dsp:txXfrm>
    </dsp:sp>
    <dsp:sp modelId="{DE3093CF-0EFC-40B7-A43A-82F8F1EC8699}">
      <dsp:nvSpPr>
        <dsp:cNvPr id="0" name=""/>
        <dsp:cNvSpPr/>
      </dsp:nvSpPr>
      <dsp:spPr>
        <a:xfrm>
          <a:off x="5555769" y="253337"/>
          <a:ext cx="4873436" cy="445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Рекомендуемый перечень прочих выплат </a:t>
          </a:r>
        </a:p>
      </dsp:txBody>
      <dsp:txXfrm>
        <a:off x="5555769" y="253337"/>
        <a:ext cx="4873436" cy="445835"/>
      </dsp:txXfrm>
    </dsp:sp>
    <dsp:sp modelId="{6F773A21-B26C-4C77-89E6-385E4AC15D87}">
      <dsp:nvSpPr>
        <dsp:cNvPr id="0" name=""/>
        <dsp:cNvSpPr/>
      </dsp:nvSpPr>
      <dsp:spPr>
        <a:xfrm>
          <a:off x="5555769" y="699173"/>
          <a:ext cx="4873436" cy="4928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расходы в виде среднего заработка, сохраняемого работникам на время отпуска, предусмотренного законодательством Российской Федерации, фактические расходы на оплату проезда работников и лиц, находящихся у этих работников на иждивении, к месту использования отпуска на территории Российской Федерации и обратно (включая расходы на оплату провоза багажа работников организаций, расположенных в районах Крайнего Севера и приравненных к ним местностях);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стоимость бесплатно предоставляемых работникам в соответствии с законодательством Российской Федерации питания и продуктов;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kern="1200" dirty="0"/>
            <a:t>процентная надбавка за стаж работы в районах Крайнего Севера и приравненных к ним местностях, в районах европейского Севера и других районах с тяжелыми природно-климатическими условиями;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b="1" kern="1200" dirty="0"/>
            <a:t>единовременные премии и вознаграждения;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b="1" kern="1200" dirty="0"/>
            <a:t>вознаграждение по итогам работы за год, единовременное вознаграждение за выслугу лет (стаж работы);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b="1" kern="1200" dirty="0"/>
            <a:t>другие виды поощрительных выплат, предусмотренные трудовым договором и (или) коллективным договором;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ru-RU" sz="1200" b="1" kern="1200" dirty="0"/>
            <a:t>иные прочие выплаты, предусмотренные трудовым договором и (или) коллективным договором.</a:t>
          </a:r>
          <a:endParaRPr lang="ru-RU" sz="1200" kern="1200" dirty="0"/>
        </a:p>
      </dsp:txBody>
      <dsp:txXfrm>
        <a:off x="5555769" y="699173"/>
        <a:ext cx="4873436" cy="492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A5302A-5964-40F6-A64F-CEF2F41C8433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1FAA5-2D2D-4352-A7F5-5423D6686005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5045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92E5796-1812-4ED8-9738-6AAA7258CAD9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D4AFE6-52F8-436F-9DAC-607E2BE5A99D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35631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D4AFE6-52F8-436F-9DAC-607E2BE5A99D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6684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D4AFE6-52F8-436F-9DAC-607E2BE5A99D}" type="slidenum">
              <a:rPr lang="ru-RU" noProof="1" dirty="0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2111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rtlCol="0"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4981D-E8E2-4669-99A1-C5082D5B10AF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 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 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 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 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7" name="Рисунок 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6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2" y="3843867"/>
            <a:ext cx="8304210" cy="457200"/>
          </a:xfrm>
        </p:spPr>
        <p:txBody>
          <a:bodyPr rtlCol="0"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4825C3-3ECD-4FB0-A80E-10A1E679DA68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2" y="4114800"/>
            <a:ext cx="8535988" cy="18796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C7C9F6-1478-4224-9E01-4128F3623A30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446212" y="3429000"/>
            <a:ext cx="8534400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3" y="4301067"/>
            <a:ext cx="8534400" cy="1684865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674926-0E57-4124-9660-789AA09DC760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4" name="Надпись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1" y="5132981"/>
            <a:ext cx="8535990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D8F802-D125-4576-B770-D2F31FC4F386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1" y="4978400"/>
            <a:ext cx="8534401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2B996C-880E-4E72-9814-0F3BBDBE41CD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1" name="Надпись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2" name="Надпись 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1"/>
              <a:t>Образец заголовка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1" y="4766732"/>
            <a:ext cx="8534401" cy="12276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4D5A7-26D8-4B53-AA65-FD13F583EED8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9DD13-0569-4A62-8619-9C8750AE313F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85800"/>
            <a:ext cx="7823200" cy="530860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73B2BC-B88C-4944-9244-56625423883D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CF4B48-88F2-45EE-8F4D-1AA7C36485A7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rtlCol="0" anchor="b">
            <a:normAutofit/>
          </a:bodyPr>
          <a:lstStyle>
            <a:lvl1pPr algn="l">
              <a:defRPr sz="3600" b="0" cap="all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4213" y="4495800"/>
            <a:ext cx="8534400" cy="14986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4A5A84-2F63-44B4-A8D4-4486C020A936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84211" y="685800"/>
            <a:ext cx="4937655" cy="361526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08133" y="685801"/>
            <a:ext cx="4934479" cy="3615266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3BA221-3C51-47ED-90FE-F42588079A02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72080" y="685800"/>
            <a:ext cx="464978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4211" y="1270529"/>
            <a:ext cx="4937655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079066" y="685800"/>
            <a:ext cx="46651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806545" y="1262062"/>
            <a:ext cx="4929188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011B92-CBE8-4670-A096-12505FC994B2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040C27-8E03-4CAC-AFCD-7BFDD274CA48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32BCBB-4A28-4808-B474-98D6037A26EC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84212" y="685800"/>
            <a:ext cx="5943601" cy="5308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085012" y="2209799"/>
            <a:ext cx="3657600" cy="2091267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4C6535-808F-48E6-AF83-BFC711D682BD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722812" y="2777066"/>
            <a:ext cx="6021388" cy="2048933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F388D-A8B5-4C6C-B592-A60593BF019A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 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527E731D-DC38-4C8B-8582-D514D236747E}" type="datetime1">
              <a:rPr lang="ru-RU" noProof="1" smtClean="0"/>
              <a:t>17.09.2024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FC2ED-DD3D-2C35-9E05-E680453E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0B329C-F1CC-F0B7-DA9E-26FA7C9A7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0981" y="12101"/>
            <a:ext cx="12367241" cy="6960199"/>
          </a:xfrm>
        </p:spPr>
      </p:pic>
      <p:sp>
        <p:nvSpPr>
          <p:cNvPr id="6" name="Заголовок 41">
            <a:extLst>
              <a:ext uri="{FF2B5EF4-FFF2-40B4-BE49-F238E27FC236}">
                <a16:creationId xmlns:a16="http://schemas.microsoft.com/office/drawing/2014/main" id="{56EDD7E3-B762-9DB8-7F8C-AFA84A6C297A}"/>
              </a:ext>
            </a:extLst>
          </p:cNvPr>
          <p:cNvSpPr txBox="1">
            <a:spLocks/>
          </p:cNvSpPr>
          <p:nvPr/>
        </p:nvSpPr>
        <p:spPr>
          <a:xfrm>
            <a:off x="1076178" y="1814732"/>
            <a:ext cx="10051367" cy="15344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000" b="1" noProof="1"/>
              <a:t>Актуальные проблемы учета инфляционных процессов в ценообразовании, установление реалистичного отраслевого уровня заработной платы в дорожно-строительной отрасли</a:t>
            </a:r>
            <a:endParaRPr lang="ru-RU" sz="2000" b="1" dirty="0">
              <a:solidFill>
                <a:srgbClr val="FF5000"/>
              </a:solidFill>
            </a:endParaRPr>
          </a:p>
        </p:txBody>
      </p:sp>
      <p:sp>
        <p:nvSpPr>
          <p:cNvPr id="7" name="Подзаголовок 42">
            <a:extLst>
              <a:ext uri="{FF2B5EF4-FFF2-40B4-BE49-F238E27FC236}">
                <a16:creationId xmlns:a16="http://schemas.microsoft.com/office/drawing/2014/main" id="{7CEE037A-F5D1-C64F-B072-D8DE8B999021}"/>
              </a:ext>
            </a:extLst>
          </p:cNvPr>
          <p:cNvSpPr txBox="1">
            <a:spLocks/>
          </p:cNvSpPr>
          <p:nvPr/>
        </p:nvSpPr>
        <p:spPr>
          <a:xfrm>
            <a:off x="1076178" y="3461980"/>
            <a:ext cx="10051367" cy="429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>
                <a:solidFill>
                  <a:srgbClr val="FF0000"/>
                </a:solidFill>
              </a:rPr>
              <a:t>Монастырев Владимир Вениаминович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Текст 43">
            <a:extLst>
              <a:ext uri="{FF2B5EF4-FFF2-40B4-BE49-F238E27FC236}">
                <a16:creationId xmlns:a16="http://schemas.microsoft.com/office/drawing/2014/main" id="{E700CF9C-E27F-A597-5A2B-7F759D9785CB}"/>
              </a:ext>
            </a:extLst>
          </p:cNvPr>
          <p:cNvSpPr txBox="1">
            <a:spLocks/>
          </p:cNvSpPr>
          <p:nvPr/>
        </p:nvSpPr>
        <p:spPr>
          <a:xfrm>
            <a:off x="1076178" y="3891152"/>
            <a:ext cx="10051367" cy="89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sz="1600" noProof="1">
                <a:solidFill>
                  <a:schemeClr val="tx1"/>
                </a:solidFill>
              </a:rPr>
              <a:t>Заместитель генерального директора по реализации автодорожных проектов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ru-RU" sz="1600" noProof="1">
                <a:solidFill>
                  <a:schemeClr val="tx1"/>
                </a:solidFill>
              </a:rPr>
              <a:t>АО «Дороги и мосты», к.э.н.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3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18A566B9-6A7F-18CB-2B1D-EF3466D8D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478" y="563299"/>
            <a:ext cx="5451447" cy="361473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3BB6B3-52C2-9C54-8010-32BEE9986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3299"/>
            <a:ext cx="5673521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9418" b="6313"/>
          <a:stretch/>
        </p:blipFill>
        <p:spPr>
          <a:xfrm>
            <a:off x="3174" y="10"/>
            <a:ext cx="12192000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360827"/>
            <a:ext cx="9665133" cy="4452242"/>
          </a:xfrm>
        </p:spPr>
        <p:txBody>
          <a:bodyPr rtlCol="0">
            <a:norm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ru-RU" noProof="1">
                <a:solidFill>
                  <a:schemeClr val="tx1"/>
                </a:solidFill>
              </a:rPr>
              <a:t>Постановление Правительства РФ от 23.12.2016 N 1452 "О мониторинге цен строительных ресурсов»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ru-RU" noProof="1">
                <a:solidFill>
                  <a:schemeClr val="tx1"/>
                </a:solidFill>
              </a:rPr>
              <a:t>Приказ Министерства строительства и жилищно-коммунального хозяйства Российской Федерации от 1 июля 2022 г. N 534/пр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ru-RU" noProof="1">
                <a:solidFill>
                  <a:schemeClr val="tx1"/>
                </a:solidFill>
              </a:rPr>
              <a:t>Федеральный закон от 24 октября 1997 г. N 134-ФЗ "О прожиточном минимуме в Российской Федерации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ru-RU" noProof="1">
                <a:solidFill>
                  <a:schemeClr val="tx1"/>
                </a:solidFill>
              </a:rPr>
              <a:t>Отраслевое соглашение по строительству и промышленности строительных материалов Российской Федерации на 2024 - 2026 годы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ru-RU" noProof="1">
                <a:solidFill>
                  <a:schemeClr val="tx1"/>
                </a:solidFill>
              </a:rPr>
              <a:t>Прогноз социально-экономического развития Российской Федерации 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endParaRPr lang="ru-RU" noProof="1">
              <a:solidFill>
                <a:schemeClr val="tx1"/>
              </a:solidFill>
            </a:endParaRPr>
          </a:p>
          <a:p>
            <a:pPr marL="0" indent="0" rtl="0">
              <a:buSzPct val="70000"/>
              <a:buNone/>
            </a:pPr>
            <a:endParaRPr lang="ru-RU" noProof="1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rtlCol="0">
            <a:normAutofit fontScale="90000"/>
          </a:bodyPr>
          <a:lstStyle/>
          <a:p>
            <a:r>
              <a:rPr lang="ru-RU" b="1" noProof="1"/>
              <a:t>Нормативная база опредления  Сметной стоимости оплаты труда</a:t>
            </a:r>
          </a:p>
        </p:txBody>
      </p:sp>
    </p:spTree>
    <p:extLst>
      <p:ext uri="{BB962C8B-B14F-4D97-AF65-F5344CB8AC3E}">
        <p14:creationId xmlns:p14="http://schemas.microsoft.com/office/powerpoint/2010/main" val="771588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9418" b="6313"/>
          <a:stretch/>
        </p:blipFill>
        <p:spPr>
          <a:xfrm>
            <a:off x="27606" y="10"/>
            <a:ext cx="12192000" cy="68579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27" y="89899"/>
            <a:ext cx="11510559" cy="616683"/>
          </a:xfrm>
        </p:spPr>
        <p:txBody>
          <a:bodyPr rtlCol="0">
            <a:normAutofit/>
          </a:bodyPr>
          <a:lstStyle/>
          <a:p>
            <a:pPr algn="ctr"/>
            <a:r>
              <a:rPr lang="ru-RU" sz="2400" b="1" noProof="1"/>
              <a:t>Среднемесячный размер оплаты труда рабочего первого разряда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19275" y="869029"/>
                <a:ext cx="8972550" cy="1509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1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</a:rPr>
                            <m:t>ср</m:t>
                          </m:r>
                        </m:sub>
                      </m:sSub>
                      <m:r>
                        <a:rPr lang="pt-BR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1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pt-BR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pt-BR" sz="36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sz="3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pt-BR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pt-BR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ru-RU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ПВ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75" y="869029"/>
                <a:ext cx="8972550" cy="15098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57275" y="3679714"/>
                <a:ext cx="183832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b="1" i="1" smtClean="0">
                          <a:latin typeface="Cambria Math" panose="02040503050406030204" pitchFamily="18" charset="0"/>
                        </a:rPr>
                        <m:t>ПМ</m:t>
                      </m:r>
                      <m:r>
                        <a:rPr lang="pt-B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ru-RU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и</m:t>
                          </m:r>
                        </m:sub>
                      </m:sSub>
                    </m:oMath>
                  </m:oMathPara>
                </a14:m>
                <a:endParaRPr lang="ru-RU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5" y="3679714"/>
                <a:ext cx="1838325" cy="307777"/>
              </a:xfrm>
              <a:prstGeom prst="rect">
                <a:avLst/>
              </a:prstGeom>
              <a:blipFill>
                <a:blip r:embed="rId5"/>
                <a:stretch>
                  <a:fillRect b="-2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123825" y="4334232"/>
            <a:ext cx="2133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Величина прожиточного минимума для трудоспособного населения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05075" y="4334232"/>
            <a:ext cx="2133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Коэффициент индексации, установленный в соответствии с Соглашением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3797" y="3429000"/>
            <a:ext cx="2609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Коэффициенты, учитывающие доплаты и надбавки к тарифным ставкам и окладам, носящие систематический характер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≤ 0,6</a:t>
            </a:r>
          </a:p>
          <a:p>
            <a:pPr algn="ctr"/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10288" y="2891162"/>
            <a:ext cx="21298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Районный коэффициент к заработной плате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24431" y="2883376"/>
            <a:ext cx="21298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Расчетная среднемесячная величина прочих выплат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674864" y="1924051"/>
            <a:ext cx="487561" cy="401446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218097" y="3987491"/>
            <a:ext cx="657634" cy="356028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870197" y="3982849"/>
            <a:ext cx="573453" cy="351384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885950" y="2378866"/>
            <a:ext cx="2609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Минимальная, среднемесячная тарифная ставка рабочего первого разряда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2400300" y="3289935"/>
            <a:ext cx="348555" cy="323462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305550" y="2541313"/>
            <a:ext cx="390525" cy="791660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8505825" y="2157953"/>
            <a:ext cx="269366" cy="556672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9734550" y="1914812"/>
            <a:ext cx="1119757" cy="883931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231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1" y="137755"/>
            <a:ext cx="3575772" cy="495897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6"/>
          <a:stretch/>
        </p:blipFill>
        <p:spPr>
          <a:xfrm>
            <a:off x="4610555" y="1885362"/>
            <a:ext cx="6352818" cy="483595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 txBox="1">
            <a:spLocks/>
          </p:cNvSpPr>
          <p:nvPr/>
        </p:nvSpPr>
        <p:spPr>
          <a:xfrm>
            <a:off x="4006392" y="306716"/>
            <a:ext cx="7900775" cy="60768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noProof="1"/>
              <a:t>Отраслевое соглашение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524107" y="4303337"/>
            <a:ext cx="4298623" cy="0"/>
          </a:xfrm>
          <a:prstGeom prst="line">
            <a:avLst/>
          </a:prstGeom>
          <a:ln w="222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86161" y="4506012"/>
            <a:ext cx="1253765" cy="9427"/>
          </a:xfrm>
          <a:prstGeom prst="line">
            <a:avLst/>
          </a:prstGeom>
          <a:ln w="222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050491" y="5087303"/>
            <a:ext cx="2507530" cy="0"/>
          </a:xfrm>
          <a:prstGeom prst="line">
            <a:avLst/>
          </a:prstGeom>
          <a:ln w="222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65888" y="5285266"/>
            <a:ext cx="4534293" cy="0"/>
          </a:xfrm>
          <a:prstGeom prst="line">
            <a:avLst/>
          </a:prstGeom>
          <a:ln w="222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06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 txBox="1">
            <a:spLocks/>
          </p:cNvSpPr>
          <p:nvPr/>
        </p:nvSpPr>
        <p:spPr>
          <a:xfrm>
            <a:off x="368327" y="89899"/>
            <a:ext cx="11510559" cy="967376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noProof="1"/>
              <a:t>РЕКОМЕНДУЕМЫЙ СОСТАВ</a:t>
            </a:r>
          </a:p>
          <a:p>
            <a:pPr algn="ctr"/>
            <a:r>
              <a:rPr lang="ru-RU" sz="2400" b="1" noProof="1"/>
              <a:t>ЗАТРАТ, УЧИТЫВАЕМЫХ ПРИ ОПРЕДЕЛЕНИИ СМЕТНЫХ ЦЕН НА ЗАТРАТЫ</a:t>
            </a:r>
          </a:p>
          <a:p>
            <a:pPr algn="ctr"/>
            <a:r>
              <a:rPr lang="ru-RU" sz="2400" b="1" noProof="1"/>
              <a:t>ТРУДА РАБОТНИКОВ В СТРОИТЕЛЬСТВЕ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5312806"/>
              </p:ext>
            </p:extLst>
          </p:nvPr>
        </p:nvGraphicFramePr>
        <p:xfrm>
          <a:off x="908977" y="805391"/>
          <a:ext cx="10429257" cy="588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81225" y="543877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≤ 0,6</a:t>
            </a:r>
          </a:p>
        </p:txBody>
      </p:sp>
    </p:spTree>
    <p:extLst>
      <p:ext uri="{BB962C8B-B14F-4D97-AF65-F5344CB8AC3E}">
        <p14:creationId xmlns:p14="http://schemas.microsoft.com/office/powerpoint/2010/main" val="99688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 descr="Изображение выглядит как текст, снимок экрана, визитная карточ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7CF5DA5-B403-C99C-DDAF-2B153616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6800" y="-1081936"/>
            <a:ext cx="6331355" cy="89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письмо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D0FC5236-EC86-BF32-0BFF-5EC0BD028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170" y="608090"/>
            <a:ext cx="2940258" cy="4948176"/>
          </a:xfrm>
        </p:spPr>
      </p:pic>
      <p:pic>
        <p:nvPicPr>
          <p:cNvPr id="11" name="Рисунок 10" descr="Изображение выглядит как текст, письмо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39F7444-C892-3767-6BE5-632A17C22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78" y="613456"/>
            <a:ext cx="3004251" cy="494817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Параллельный, диаграмм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32480A81-9D0E-BBA2-7D16-DA84928F8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883" y="608090"/>
            <a:ext cx="3436187" cy="49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 descr="Изображение выглядит как текст, Параллельный, диаграмм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7D13BDA-A3E8-E7B0-E0CA-5728E572C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61583" y="-730963"/>
            <a:ext cx="5439598" cy="7481047"/>
          </a:xfrm>
        </p:spPr>
      </p:pic>
    </p:spTree>
    <p:extLst>
      <p:ext uri="{BB962C8B-B14F-4D97-AF65-F5344CB8AC3E}">
        <p14:creationId xmlns:p14="http://schemas.microsoft.com/office/powerpoint/2010/main" val="3514318126"/>
      </p:ext>
    </p:extLst>
  </p:cSld>
  <p:clrMapOvr>
    <a:masterClrMapping/>
  </p:clrMapOvr>
</p:sld>
</file>

<file path=ppt/theme/theme1.xml><?xml version="1.0" encoding="utf-8"?>
<a:theme xmlns:a="http://schemas.openxmlformats.org/drawingml/2006/main" name="Срез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39_TF11469707.potx" id="{B1BC387E-77D9-4063-B83A-4D235FA611FC}" vid="{7299F68B-A4F5-46E7-B6B5-E53A727D02B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B8EF33-82AA-4779-AFAA-C56669D00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B414F3-C833-4395-8C69-0E806C518171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16c05727-aa75-4e4a-9b5f-8a80a116589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FDEB4C-941C-4EBE-9462-062D8A0ADE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Срез</Template>
  <TotalTime>0</TotalTime>
  <Words>510</Words>
  <Application>Microsoft Office PowerPoint</Application>
  <PresentationFormat>Широкоэкранный</PresentationFormat>
  <Paragraphs>40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Cambria Math</vt:lpstr>
      <vt:lpstr>Century Gothic</vt:lpstr>
      <vt:lpstr>Wingdings 3</vt:lpstr>
      <vt:lpstr>Срез</vt:lpstr>
      <vt:lpstr>Презентация PowerPoint</vt:lpstr>
      <vt:lpstr>Презентация PowerPoint</vt:lpstr>
      <vt:lpstr>Нормативная база опредления  Сметной стоимости оплаты труда</vt:lpstr>
      <vt:lpstr>Среднемесячный размер оплаты труда рабочего первого разряда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2024-07-30T15:37:31Z</dcterms:created>
  <dcterms:modified xsi:type="dcterms:W3CDTF">2024-09-17T12:53:24Z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