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72" r:id="rId3"/>
    <p:sldId id="262" r:id="rId4"/>
    <p:sldId id="259" r:id="rId5"/>
    <p:sldId id="4335" r:id="rId6"/>
    <p:sldId id="285" r:id="rId7"/>
    <p:sldId id="3286" r:id="rId8"/>
    <p:sldId id="270" r:id="rId9"/>
    <p:sldId id="5136" r:id="rId10"/>
    <p:sldId id="2147479130" r:id="rId11"/>
    <p:sldId id="2147479112" r:id="rId12"/>
    <p:sldId id="2147479131" r:id="rId13"/>
  </p:sldIdLst>
  <p:sldSz cx="12192000" cy="6858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  <p:cmAuthor id="3" name="Timofei Melvil" initials="TM" lastIdx="2" clrIdx="2"/>
  <p:cmAuthor id="4" name="4895" initials="44" lastIdx="1" clrIdx="3">
    <p:extLst>
      <p:ext uri="{19B8F6BF-5375-455C-9EA6-DF929625EA0E}">
        <p15:presenceInfo xmlns:p15="http://schemas.microsoft.com/office/powerpoint/2012/main" userId="S::F4895@y365.me::319065b1-efaa-4c2b-bbe4-7657f0b8dcf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9FD"/>
    <a:srgbClr val="001C74"/>
    <a:srgbClr val="E6F2FE"/>
    <a:srgbClr val="48A1FA"/>
    <a:srgbClr val="1C4E8A"/>
    <a:srgbClr val="2689FD"/>
    <a:srgbClr val="FD971A"/>
    <a:srgbClr val="BBDEFE"/>
    <a:srgbClr val="992F00"/>
    <a:srgbClr val="254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15" autoAdjust="0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07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D4DC2-578C-419D-B4B2-6863EAEE18B3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58667-241D-4383-9B8E-0EF7CC2D1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61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FB937-EB83-45F6-B569-57FE87198F96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D3655-F963-4313-A4E0-B6D90F4DA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80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Один из самых сложных слайдов – обратите внимание на комментарии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81397F6-5F69-4798-869B-9B0266F8F8FE}" type="slidenum">
              <a:rPr lang="ru-RU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530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81397F6-5F69-4798-869B-9B0266F8F8FE}" type="slidenum">
              <a:rPr lang="ru-RU"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Один из самых сложных слайдов – обратите внимание на комментарии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81397F6-5F69-4798-869B-9B0266F8F8FE}" type="slidenum">
              <a:rPr lang="ru-RU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596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81397F6-5F69-4798-869B-9B0266F8F8FE}" type="slidenum">
              <a:rPr lang="ru-RU"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397F6-5F69-4798-869B-9B0266F8F8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8285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986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Иконки, иконка ФСТЭК обязательно нужна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81397F6-5F69-4798-869B-9B0266F8F8FE}" type="slidenum">
              <a:rPr lang="ru-RU"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экосистемность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81397F6-5F69-4798-869B-9B0266F8F8FE}" type="slidenum">
              <a:rPr lang="ru-RU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828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48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79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41">
            <a:extLst>
              <a:ext uri="{FF2B5EF4-FFF2-40B4-BE49-F238E27FC236}">
                <a16:creationId xmlns:a16="http://schemas.microsoft.com/office/drawing/2014/main" id="{35CE0A29-3C22-48E3-BEC2-4467EDADBCB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76178" y="1814732"/>
            <a:ext cx="10051367" cy="1534486"/>
          </a:xfrm>
        </p:spPr>
        <p:txBody>
          <a:bodyPr anchor="b"/>
          <a:lstStyle/>
          <a:p>
            <a:r>
              <a:rPr lang="ru-RU" b="1" dirty="0">
                <a:solidFill>
                  <a:srgbClr val="FF5000"/>
                </a:solidFill>
              </a:rPr>
              <a:t>Название презентации</a:t>
            </a:r>
          </a:p>
        </p:txBody>
      </p:sp>
      <p:sp>
        <p:nvSpPr>
          <p:cNvPr id="29" name="Подзаголовок 42">
            <a:extLst>
              <a:ext uri="{FF2B5EF4-FFF2-40B4-BE49-F238E27FC236}">
                <a16:creationId xmlns:a16="http://schemas.microsoft.com/office/drawing/2014/main" id="{B577FD99-9261-449B-9B43-C8382A8A82B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76178" y="3461980"/>
            <a:ext cx="10051367" cy="429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Константинов Константин Константинович</a:t>
            </a:r>
          </a:p>
        </p:txBody>
      </p:sp>
      <p:sp>
        <p:nvSpPr>
          <p:cNvPr id="30" name="Текст 43">
            <a:extLst>
              <a:ext uri="{FF2B5EF4-FFF2-40B4-BE49-F238E27FC236}">
                <a16:creationId xmlns:a16="http://schemas.microsoft.com/office/drawing/2014/main" id="{353B724B-1231-48CD-A6E8-81D1D62E262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178" y="3891152"/>
            <a:ext cx="10051367" cy="891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Должность спикера</a:t>
            </a:r>
          </a:p>
        </p:txBody>
      </p:sp>
    </p:spTree>
    <p:extLst>
      <p:ext uri="{BB962C8B-B14F-4D97-AF65-F5344CB8AC3E}">
        <p14:creationId xmlns:p14="http://schemas.microsoft.com/office/powerpoint/2010/main" val="3803543168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 +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851" y="6312341"/>
            <a:ext cx="8783366" cy="212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100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01" y="6310575"/>
            <a:ext cx="546929" cy="220854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6EA716DA-6E29-164A-9C8C-56896DB815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52" y="450000"/>
            <a:ext cx="8049311" cy="862114"/>
          </a:xfrm>
          <a:prstGeom prst="rect">
            <a:avLst/>
          </a:prstGeom>
        </p:spPr>
        <p:txBody>
          <a:bodyPr vert="horz" wrap="square" lIns="0" tIns="216000" rIns="0" bIns="144000" rtlCol="0" anchor="t">
            <a:spAutoFit/>
          </a:bodyPr>
          <a:lstStyle>
            <a:lvl1pPr>
              <a:defRPr sz="3600" b="0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994CE064-353D-3246-B8F2-6320703AE1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2052" y="1188000"/>
            <a:ext cx="8049311" cy="856180"/>
          </a:xfrm>
          <a:prstGeom prst="rect">
            <a:avLst/>
          </a:prstGeom>
        </p:spPr>
        <p:txBody>
          <a:bodyPr lIns="0" tIns="36000" rIns="0" bIns="0"/>
          <a:lstStyle>
            <a:lvl1pPr>
              <a:spcAft>
                <a:spcPts val="1500"/>
              </a:spcAft>
              <a:defRPr sz="1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ru-RU" dirty="0"/>
              <a:t>Подзаголовок на случай, если из заголовка не до конца понятно, о чём пойдет речь. Если подзаголовок не нужен — просто удали его</a:t>
            </a:r>
          </a:p>
        </p:txBody>
      </p:sp>
    </p:spTree>
    <p:extLst>
      <p:ext uri="{BB962C8B-B14F-4D97-AF65-F5344CB8AC3E}">
        <p14:creationId xmlns:p14="http://schemas.microsoft.com/office/powerpoint/2010/main" val="3849855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инал — спикер+QR-ко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5F1DE0CA-40D3-4D26-8B7F-6D302A85BC4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281353" y="4305507"/>
            <a:ext cx="1090652" cy="109058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Ins="90000" bIns="216000" rtlCol="0" anchor="ctr" anchorCtr="0"/>
          <a:lstStyle>
            <a:lvl1pPr>
              <a:defRPr lang="x-none" sz="1600" dirty="0">
                <a:ln w="0"/>
                <a:solidFill>
                  <a:schemeClr val="tx1"/>
                </a:solidFill>
              </a:defRPr>
            </a:lvl1pPr>
          </a:lstStyle>
          <a:p>
            <a:pPr lvl="0" algn="ctr" defTabSz="914298">
              <a:lnSpc>
                <a:spcPct val="90000"/>
              </a:lnSpc>
            </a:pPr>
            <a:endParaRPr lang="x-none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C942B71-DE36-4644-8B0B-51310F653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851" y="6312341"/>
            <a:ext cx="8783366" cy="212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100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4" name="Picture Placeholder 26">
            <a:extLst>
              <a:ext uri="{FF2B5EF4-FFF2-40B4-BE49-F238E27FC236}">
                <a16:creationId xmlns:a16="http://schemas.microsoft.com/office/drawing/2014/main" id="{91135F53-1B21-4E4F-9E32-2AFE046E9CA1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810789" y="4305507"/>
            <a:ext cx="1090652" cy="1090581"/>
          </a:xfrm>
          <a:custGeom>
            <a:avLst/>
            <a:gdLst>
              <a:gd name="connsiteX0" fmla="*/ 1746000 w 3492000"/>
              <a:gd name="connsiteY0" fmla="*/ 0 h 3492000"/>
              <a:gd name="connsiteX1" fmla="*/ 3492000 w 3492000"/>
              <a:gd name="connsiteY1" fmla="*/ 1746000 h 3492000"/>
              <a:gd name="connsiteX2" fmla="*/ 1746000 w 3492000"/>
              <a:gd name="connsiteY2" fmla="*/ 3492000 h 3492000"/>
              <a:gd name="connsiteX3" fmla="*/ 0 w 3492000"/>
              <a:gd name="connsiteY3" fmla="*/ 1746000 h 3492000"/>
              <a:gd name="connsiteX4" fmla="*/ 1746000 w 3492000"/>
              <a:gd name="connsiteY4" fmla="*/ 0 h 34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000" h="3492000">
                <a:moveTo>
                  <a:pt x="1746000" y="0"/>
                </a:moveTo>
                <a:cubicBezTo>
                  <a:pt x="2710289" y="0"/>
                  <a:pt x="3492000" y="781711"/>
                  <a:pt x="3492000" y="1746000"/>
                </a:cubicBezTo>
                <a:cubicBezTo>
                  <a:pt x="3492000" y="2710289"/>
                  <a:pt x="2710289" y="3492000"/>
                  <a:pt x="1746000" y="3492000"/>
                </a:cubicBezTo>
                <a:cubicBezTo>
                  <a:pt x="781711" y="3492000"/>
                  <a:pt x="0" y="2710289"/>
                  <a:pt x="0" y="1746000"/>
                </a:cubicBezTo>
                <a:cubicBezTo>
                  <a:pt x="0" y="781711"/>
                  <a:pt x="781711" y="0"/>
                  <a:pt x="1746000" y="0"/>
                </a:cubicBezTo>
                <a:close/>
              </a:path>
            </a:pathLst>
          </a:custGeom>
          <a:ln w="12700">
            <a:solidFill>
              <a:schemeClr val="bg1">
                <a:lumMod val="85000"/>
                <a:alpha val="90000"/>
              </a:schemeClr>
            </a:solidFill>
          </a:ln>
        </p:spPr>
        <p:txBody>
          <a:bodyPr wrap="square" anchor="ctr" anchorCtr="1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Кликни</a:t>
            </a:r>
            <a:br>
              <a:rPr lang="ru-RU" dirty="0"/>
            </a:br>
            <a:r>
              <a:rPr lang="ru-RU" dirty="0"/>
              <a:t>на иконку пейзажа, </a:t>
            </a:r>
            <a:br>
              <a:rPr lang="ru-RU" dirty="0"/>
            </a:br>
            <a:r>
              <a:rPr lang="ru-RU" dirty="0"/>
              <a:t>чтобы вставить фото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9AC2A49A-D118-D04B-AC2F-6A8C067B2E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72616" y="4305507"/>
            <a:ext cx="3841976" cy="109058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marR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1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41275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1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41275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1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41275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1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41275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1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marL="0" marR="0" lvl="0" indent="0" algn="l" defTabSz="412750" rtl="0" eaLnBrk="1" fontAlgn="auto" latinLnBrk="0" hangingPunct="0"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lang="ru" dirty="0">
                <a:effectLst/>
              </a:rPr>
              <a:t>Константин Константинопольский Руководитель направления </a:t>
            </a:r>
            <a:br>
              <a:rPr lang="ru" dirty="0">
                <a:effectLst/>
              </a:rPr>
            </a:br>
            <a:r>
              <a:rPr lang="en-US" dirty="0">
                <a:effectLst/>
              </a:rPr>
              <a:t>Yandex</a:t>
            </a:r>
            <a:r>
              <a:rPr lang="ru-RU" dirty="0">
                <a:effectLst/>
              </a:rPr>
              <a:t> </a:t>
            </a:r>
            <a:r>
              <a:rPr lang="en-US" dirty="0">
                <a:effectLst/>
              </a:rPr>
              <a:t>Cloud</a:t>
            </a:r>
            <a:endParaRPr lang="ru-RU" dirty="0">
              <a:effectLst/>
            </a:endParaRPr>
          </a:p>
          <a:p>
            <a:pPr marL="0" marR="0" lvl="0" indent="0" algn="l" defTabSz="412750" rtl="0" eaLnBrk="1" fontAlgn="auto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</a:rPr>
              <a:t>kkonstantin@yandex-team.ru</a:t>
            </a:r>
            <a:endParaRPr lang="ru-RU" dirty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F7347B7C-B79F-FB46-864E-DE174F94BAB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64954" y="4305507"/>
            <a:ext cx="3841976" cy="109058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marR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" sz="1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41275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1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41275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1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41275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1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41275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1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marL="0" marR="0" lvl="0" indent="0" algn="l" defTabSz="412750" rtl="0" eaLnBrk="1" fontAlgn="auto" latinLnBrk="0" hangingPunct="0"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lang="ru-RU" dirty="0">
                <a:effectLst/>
              </a:rPr>
              <a:t>Ссылка</a:t>
            </a:r>
            <a:endParaRPr lang="ru-RU" dirty="0"/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6D80F530-CB8C-489C-8984-9898FEF69F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52" y="540000"/>
            <a:ext cx="8047561" cy="166199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90000"/>
              </a:lnSpc>
              <a:defRPr sz="6000" b="0"/>
            </a:lvl1pPr>
          </a:lstStyle>
          <a:p>
            <a:pPr lvl="0"/>
            <a:r>
              <a:rPr lang="ru-RU" dirty="0"/>
              <a:t>Поможем получить результаты быстро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5236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ндартная под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4">
            <a:extLst>
              <a:ext uri="{FF2B5EF4-FFF2-40B4-BE49-F238E27FC236}">
                <a16:creationId xmlns:a16="http://schemas.microsoft.com/office/drawing/2014/main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0824" y="492125"/>
            <a:ext cx="9067800" cy="7874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C4E8A"/>
                </a:solidFill>
              </a:rPr>
              <a:t>ЗАГОЛОВОК СЛАЙДА: </a:t>
            </a:r>
            <a:br>
              <a:rPr lang="en-US" sz="3200" b="1" dirty="0">
                <a:solidFill>
                  <a:srgbClr val="1C4E8A"/>
                </a:solidFill>
              </a:rPr>
            </a:br>
            <a:r>
              <a:rPr lang="ru-RU" sz="3200" b="1" dirty="0">
                <a:solidFill>
                  <a:srgbClr val="1C4E8A"/>
                </a:solidFill>
              </a:rPr>
              <a:t>БЛОКИ ТЕКСТА</a:t>
            </a:r>
          </a:p>
        </p:txBody>
      </p:sp>
      <p:sp>
        <p:nvSpPr>
          <p:cNvPr id="30" name="Номер слайда 4">
            <a:extLst>
              <a:ext uri="{FF2B5EF4-FFF2-40B4-BE49-F238E27FC236}">
                <a16:creationId xmlns:a16="http://schemas.microsoft.com/office/drawing/2014/main" id="{48702C9A-3D2C-4274-A62E-B5BF86FD61B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34500" y="6356350"/>
            <a:ext cx="27432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6086475" y="3417888"/>
            <a:ext cx="19050" cy="1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714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bg1">
            <a:lumMod val="9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93B15-73EC-4690-862C-936BFE315A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179387"/>
            <a:ext cx="9067023" cy="788183"/>
          </a:xfrm>
        </p:spPr>
        <p:txBody>
          <a:bodyPr anchor="t">
            <a:normAutofit/>
          </a:bodyPr>
          <a:lstStyle>
            <a:lvl1pPr>
              <a:defRPr sz="20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6BC83B-0A00-4CED-9DD5-CE0F79FA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6614" y="182562"/>
            <a:ext cx="5969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7E77C1A-2D61-44F0-A787-FF509CE897AA}"/>
              </a:ext>
            </a:extLst>
          </p:cNvPr>
          <p:cNvGrpSpPr/>
          <p:nvPr userDrawn="1"/>
        </p:nvGrpSpPr>
        <p:grpSpPr>
          <a:xfrm>
            <a:off x="-1016777" y="-423058"/>
            <a:ext cx="2033554" cy="1576366"/>
            <a:chOff x="13826662" y="-1799400"/>
            <a:chExt cx="3901729" cy="3264450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53222379-118D-44AD-B691-7B06582447F1}"/>
                </a:ext>
              </a:extLst>
            </p:cNvPr>
            <p:cNvSpPr/>
            <p:nvPr/>
          </p:nvSpPr>
          <p:spPr>
            <a:xfrm flipH="1" flipV="1">
              <a:off x="1382666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76A8A123-7638-440F-B3EE-06E4623EC11C}"/>
                </a:ext>
              </a:extLst>
            </p:cNvPr>
            <p:cNvSpPr/>
            <p:nvPr/>
          </p:nvSpPr>
          <p:spPr>
            <a:xfrm flipH="1">
              <a:off x="1542761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8EE75CE5-4EFB-439B-B879-A53D8E78BDC2}"/>
                </a:ext>
              </a:extLst>
            </p:cNvPr>
            <p:cNvSpPr/>
            <p:nvPr/>
          </p:nvSpPr>
          <p:spPr>
            <a:xfrm flipV="1">
              <a:off x="1382666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A6A718E5-11DD-4756-BA63-B1D84A073148}"/>
                </a:ext>
              </a:extLst>
            </p:cNvPr>
            <p:cNvSpPr/>
            <p:nvPr/>
          </p:nvSpPr>
          <p:spPr>
            <a:xfrm>
              <a:off x="1542761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E3D42B5-40F7-4C6C-B190-AF2BCD4A1D71}"/>
              </a:ext>
            </a:extLst>
          </p:cNvPr>
          <p:cNvGrpSpPr/>
          <p:nvPr userDrawn="1"/>
        </p:nvGrpSpPr>
        <p:grpSpPr>
          <a:xfrm>
            <a:off x="9043932" y="875178"/>
            <a:ext cx="3148068" cy="176212"/>
            <a:chOff x="9043932" y="875178"/>
            <a:chExt cx="3148068" cy="176212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A334681E-E53F-4111-8EB4-C16A828CB5AF}"/>
                </a:ext>
              </a:extLst>
            </p:cNvPr>
            <p:cNvSpPr/>
            <p:nvPr userDrawn="1"/>
          </p:nvSpPr>
          <p:spPr>
            <a:xfrm flipV="1">
              <a:off x="9043932" y="875178"/>
              <a:ext cx="3148068" cy="176212"/>
            </a:xfrm>
            <a:custGeom>
              <a:avLst/>
              <a:gdLst>
                <a:gd name="connsiteX0" fmla="*/ 0 w 3148068"/>
                <a:gd name="connsiteY0" fmla="*/ 176212 h 176212"/>
                <a:gd name="connsiteX1" fmla="*/ 3148068 w 3148068"/>
                <a:gd name="connsiteY1" fmla="*/ 176212 h 176212"/>
                <a:gd name="connsiteX2" fmla="*/ 3148068 w 3148068"/>
                <a:gd name="connsiteY2" fmla="*/ 0 h 176212"/>
                <a:gd name="connsiteX3" fmla="*/ 170804 w 3148068"/>
                <a:gd name="connsiteY3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8068" h="176212">
                  <a:moveTo>
                    <a:pt x="0" y="176212"/>
                  </a:moveTo>
                  <a:lnTo>
                    <a:pt x="3148068" y="176212"/>
                  </a:lnTo>
                  <a:lnTo>
                    <a:pt x="3148068" y="0"/>
                  </a:lnTo>
                  <a:lnTo>
                    <a:pt x="170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84B4"/>
                </a:gs>
                <a:gs pos="100000">
                  <a:srgbClr val="7084B4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ru-RU" dirty="0"/>
                <a:t> </a:t>
              </a: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D9AE0269-092E-4796-B41E-8EA2548938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00986" y="967570"/>
              <a:ext cx="2891014" cy="0"/>
            </a:xfrm>
            <a:prstGeom prst="line">
              <a:avLst/>
            </a:prstGeom>
            <a:ln w="38100">
              <a:solidFill>
                <a:schemeClr val="bg1">
                  <a:alpha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660278B-2208-4666-8530-824A9634A263}"/>
              </a:ext>
            </a:extLst>
          </p:cNvPr>
          <p:cNvGrpSpPr/>
          <p:nvPr userDrawn="1"/>
        </p:nvGrpSpPr>
        <p:grpSpPr>
          <a:xfrm>
            <a:off x="0" y="6492875"/>
            <a:ext cx="4040132" cy="361950"/>
            <a:chOff x="0" y="6492875"/>
            <a:chExt cx="4040132" cy="361950"/>
          </a:xfrm>
        </p:grpSpPr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2D3DB4AF-DB53-4230-8D19-27BB2D362FBD}"/>
                </a:ext>
              </a:extLst>
            </p:cNvPr>
            <p:cNvSpPr/>
            <p:nvPr userDrawn="1"/>
          </p:nvSpPr>
          <p:spPr>
            <a:xfrm flipV="1">
              <a:off x="0" y="6492875"/>
              <a:ext cx="4040132" cy="361950"/>
            </a:xfrm>
            <a:custGeom>
              <a:avLst/>
              <a:gdLst>
                <a:gd name="connsiteX0" fmla="*/ 0 w 4040132"/>
                <a:gd name="connsiteY0" fmla="*/ 361950 h 361950"/>
                <a:gd name="connsiteX1" fmla="*/ 3689290 w 4040132"/>
                <a:gd name="connsiteY1" fmla="*/ 361950 h 361950"/>
                <a:gd name="connsiteX2" fmla="*/ 4040132 w 4040132"/>
                <a:gd name="connsiteY2" fmla="*/ 0 h 361950"/>
                <a:gd name="connsiteX3" fmla="*/ 0 w 4040132"/>
                <a:gd name="connsiteY3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0132" h="361950">
                  <a:moveTo>
                    <a:pt x="0" y="361950"/>
                  </a:moveTo>
                  <a:lnTo>
                    <a:pt x="3689290" y="361950"/>
                  </a:lnTo>
                  <a:lnTo>
                    <a:pt x="404013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84B4"/>
                </a:gs>
                <a:gs pos="100000">
                  <a:srgbClr val="7084B4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ru-RU" dirty="0"/>
                <a:t> </a:t>
              </a:r>
            </a:p>
          </p:txBody>
        </p: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9DA28AAB-8C50-439B-BB37-15D9C1A0648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" y="6673850"/>
              <a:ext cx="3746499" cy="0"/>
            </a:xfrm>
            <a:prstGeom prst="line">
              <a:avLst/>
            </a:prstGeom>
            <a:ln w="38100">
              <a:solidFill>
                <a:schemeClr val="bg1">
                  <a:alpha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54262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bg>
      <p:bgPr>
        <a:solidFill>
          <a:schemeClr val="bg1">
            <a:lumMod val="9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93B15-73EC-4690-862C-936BFE315A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179387"/>
            <a:ext cx="9067023" cy="788183"/>
          </a:xfrm>
        </p:spPr>
        <p:txBody>
          <a:bodyPr anchor="t">
            <a:normAutofit/>
          </a:bodyPr>
          <a:lstStyle>
            <a:lvl1pPr>
              <a:defRPr sz="20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6BC83B-0A00-4CED-9DD5-CE0F79FA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6614" y="182562"/>
            <a:ext cx="5969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7E77C1A-2D61-44F0-A787-FF509CE897AA}"/>
              </a:ext>
            </a:extLst>
          </p:cNvPr>
          <p:cNvGrpSpPr/>
          <p:nvPr userDrawn="1"/>
        </p:nvGrpSpPr>
        <p:grpSpPr>
          <a:xfrm>
            <a:off x="-1016777" y="-423058"/>
            <a:ext cx="2033554" cy="1576366"/>
            <a:chOff x="13826662" y="-1799400"/>
            <a:chExt cx="3901729" cy="3264450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53222379-118D-44AD-B691-7B06582447F1}"/>
                </a:ext>
              </a:extLst>
            </p:cNvPr>
            <p:cNvSpPr/>
            <p:nvPr/>
          </p:nvSpPr>
          <p:spPr>
            <a:xfrm flipH="1" flipV="1">
              <a:off x="1382666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76A8A123-7638-440F-B3EE-06E4623EC11C}"/>
                </a:ext>
              </a:extLst>
            </p:cNvPr>
            <p:cNvSpPr/>
            <p:nvPr/>
          </p:nvSpPr>
          <p:spPr>
            <a:xfrm flipH="1">
              <a:off x="1542761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8EE75CE5-4EFB-439B-B879-A53D8E78BDC2}"/>
                </a:ext>
              </a:extLst>
            </p:cNvPr>
            <p:cNvSpPr/>
            <p:nvPr/>
          </p:nvSpPr>
          <p:spPr>
            <a:xfrm flipV="1">
              <a:off x="1382666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A6A718E5-11DD-4756-BA63-B1D84A073148}"/>
                </a:ext>
              </a:extLst>
            </p:cNvPr>
            <p:cNvSpPr/>
            <p:nvPr/>
          </p:nvSpPr>
          <p:spPr>
            <a:xfrm>
              <a:off x="1542761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E3D42B5-40F7-4C6C-B190-AF2BCD4A1D71}"/>
              </a:ext>
            </a:extLst>
          </p:cNvPr>
          <p:cNvGrpSpPr/>
          <p:nvPr userDrawn="1"/>
        </p:nvGrpSpPr>
        <p:grpSpPr>
          <a:xfrm>
            <a:off x="9043932" y="875178"/>
            <a:ext cx="3148068" cy="176212"/>
            <a:chOff x="9043932" y="875178"/>
            <a:chExt cx="3148068" cy="176212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A334681E-E53F-4111-8EB4-C16A828CB5AF}"/>
                </a:ext>
              </a:extLst>
            </p:cNvPr>
            <p:cNvSpPr/>
            <p:nvPr userDrawn="1"/>
          </p:nvSpPr>
          <p:spPr>
            <a:xfrm flipV="1">
              <a:off x="9043932" y="875178"/>
              <a:ext cx="3148068" cy="176212"/>
            </a:xfrm>
            <a:custGeom>
              <a:avLst/>
              <a:gdLst>
                <a:gd name="connsiteX0" fmla="*/ 0 w 3148068"/>
                <a:gd name="connsiteY0" fmla="*/ 176212 h 176212"/>
                <a:gd name="connsiteX1" fmla="*/ 3148068 w 3148068"/>
                <a:gd name="connsiteY1" fmla="*/ 176212 h 176212"/>
                <a:gd name="connsiteX2" fmla="*/ 3148068 w 3148068"/>
                <a:gd name="connsiteY2" fmla="*/ 0 h 176212"/>
                <a:gd name="connsiteX3" fmla="*/ 170804 w 3148068"/>
                <a:gd name="connsiteY3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8068" h="176212">
                  <a:moveTo>
                    <a:pt x="0" y="176212"/>
                  </a:moveTo>
                  <a:lnTo>
                    <a:pt x="3148068" y="176212"/>
                  </a:lnTo>
                  <a:lnTo>
                    <a:pt x="3148068" y="0"/>
                  </a:lnTo>
                  <a:lnTo>
                    <a:pt x="170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84B4"/>
                </a:gs>
                <a:gs pos="100000">
                  <a:srgbClr val="7084B4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ru-RU" dirty="0"/>
                <a:t> </a:t>
              </a: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D9AE0269-092E-4796-B41E-8EA2548938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00986" y="967570"/>
              <a:ext cx="2891014" cy="0"/>
            </a:xfrm>
            <a:prstGeom prst="line">
              <a:avLst/>
            </a:prstGeom>
            <a:ln w="38100">
              <a:solidFill>
                <a:schemeClr val="bg1">
                  <a:alpha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660278B-2208-4666-8530-824A9634A263}"/>
              </a:ext>
            </a:extLst>
          </p:cNvPr>
          <p:cNvGrpSpPr/>
          <p:nvPr userDrawn="1"/>
        </p:nvGrpSpPr>
        <p:grpSpPr>
          <a:xfrm>
            <a:off x="0" y="6492875"/>
            <a:ext cx="4040132" cy="361950"/>
            <a:chOff x="0" y="6492875"/>
            <a:chExt cx="4040132" cy="361950"/>
          </a:xfrm>
        </p:grpSpPr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2D3DB4AF-DB53-4230-8D19-27BB2D362FBD}"/>
                </a:ext>
              </a:extLst>
            </p:cNvPr>
            <p:cNvSpPr/>
            <p:nvPr userDrawn="1"/>
          </p:nvSpPr>
          <p:spPr>
            <a:xfrm flipV="1">
              <a:off x="0" y="6492875"/>
              <a:ext cx="4040132" cy="361950"/>
            </a:xfrm>
            <a:custGeom>
              <a:avLst/>
              <a:gdLst>
                <a:gd name="connsiteX0" fmla="*/ 0 w 4040132"/>
                <a:gd name="connsiteY0" fmla="*/ 361950 h 361950"/>
                <a:gd name="connsiteX1" fmla="*/ 3689290 w 4040132"/>
                <a:gd name="connsiteY1" fmla="*/ 361950 h 361950"/>
                <a:gd name="connsiteX2" fmla="*/ 4040132 w 4040132"/>
                <a:gd name="connsiteY2" fmla="*/ 0 h 361950"/>
                <a:gd name="connsiteX3" fmla="*/ 0 w 4040132"/>
                <a:gd name="connsiteY3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0132" h="361950">
                  <a:moveTo>
                    <a:pt x="0" y="361950"/>
                  </a:moveTo>
                  <a:lnTo>
                    <a:pt x="3689290" y="361950"/>
                  </a:lnTo>
                  <a:lnTo>
                    <a:pt x="404013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84B4"/>
                </a:gs>
                <a:gs pos="100000">
                  <a:srgbClr val="7084B4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ru-RU" dirty="0"/>
                <a:t> </a:t>
              </a:r>
            </a:p>
          </p:txBody>
        </p: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9DA28AAB-8C50-439B-BB37-15D9C1A0648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" y="6673850"/>
              <a:ext cx="3746499" cy="0"/>
            </a:xfrm>
            <a:prstGeom prst="line">
              <a:avLst/>
            </a:prstGeom>
            <a:ln w="38100">
              <a:solidFill>
                <a:schemeClr val="bg1">
                  <a:alpha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20D2B918-C102-48FF-8EC6-8A9F8B142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6720" y="1359151"/>
            <a:ext cx="1347104" cy="13541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02BD1A13-1AFE-41E0-B5B5-E95A4DF01FE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666350" y="1359151"/>
            <a:ext cx="1347104" cy="13541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67C3A46D-32A1-416F-AEB0-588E436FB8E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513280" y="1359151"/>
            <a:ext cx="1347104" cy="13541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146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rgbClr val="1A3746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93B15-73EC-4690-862C-936BFE315A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179387"/>
            <a:ext cx="9067023" cy="788183"/>
          </a:xfrm>
        </p:spPr>
        <p:txBody>
          <a:bodyPr anchor="t">
            <a:normAutofit/>
          </a:bodyPr>
          <a:lstStyle>
            <a:lvl1pPr>
              <a:defRPr sz="2000" b="1">
                <a:solidFill>
                  <a:srgbClr val="D1D1D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6BC83B-0A00-4CED-9DD5-CE0F79FA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6614" y="182562"/>
            <a:ext cx="5969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7E77C1A-2D61-44F0-A787-FF509CE897AA}"/>
              </a:ext>
            </a:extLst>
          </p:cNvPr>
          <p:cNvGrpSpPr/>
          <p:nvPr userDrawn="1"/>
        </p:nvGrpSpPr>
        <p:grpSpPr>
          <a:xfrm>
            <a:off x="-1016777" y="-423058"/>
            <a:ext cx="2033554" cy="1576366"/>
            <a:chOff x="13826662" y="-1799400"/>
            <a:chExt cx="3901729" cy="3264450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53222379-118D-44AD-B691-7B06582447F1}"/>
                </a:ext>
              </a:extLst>
            </p:cNvPr>
            <p:cNvSpPr/>
            <p:nvPr/>
          </p:nvSpPr>
          <p:spPr>
            <a:xfrm flipH="1" flipV="1">
              <a:off x="1382666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76A8A123-7638-440F-B3EE-06E4623EC11C}"/>
                </a:ext>
              </a:extLst>
            </p:cNvPr>
            <p:cNvSpPr/>
            <p:nvPr/>
          </p:nvSpPr>
          <p:spPr>
            <a:xfrm flipH="1">
              <a:off x="1542761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8EE75CE5-4EFB-439B-B879-A53D8E78BDC2}"/>
                </a:ext>
              </a:extLst>
            </p:cNvPr>
            <p:cNvSpPr/>
            <p:nvPr/>
          </p:nvSpPr>
          <p:spPr>
            <a:xfrm flipV="1">
              <a:off x="1382666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A6A718E5-11DD-4756-BA63-B1D84A073148}"/>
                </a:ext>
              </a:extLst>
            </p:cNvPr>
            <p:cNvSpPr/>
            <p:nvPr/>
          </p:nvSpPr>
          <p:spPr>
            <a:xfrm>
              <a:off x="1542761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D1D1D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C99792B-325D-4D67-82B1-0F3A295752E0}"/>
              </a:ext>
            </a:extLst>
          </p:cNvPr>
          <p:cNvGrpSpPr/>
          <p:nvPr userDrawn="1"/>
        </p:nvGrpSpPr>
        <p:grpSpPr>
          <a:xfrm>
            <a:off x="9043932" y="875178"/>
            <a:ext cx="3148068" cy="176212"/>
            <a:chOff x="9043932" y="875178"/>
            <a:chExt cx="3148068" cy="176212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A334681E-E53F-4111-8EB4-C16A828CB5AF}"/>
                </a:ext>
              </a:extLst>
            </p:cNvPr>
            <p:cNvSpPr/>
            <p:nvPr userDrawn="1"/>
          </p:nvSpPr>
          <p:spPr>
            <a:xfrm flipV="1">
              <a:off x="9043932" y="875178"/>
              <a:ext cx="3148068" cy="176212"/>
            </a:xfrm>
            <a:custGeom>
              <a:avLst/>
              <a:gdLst>
                <a:gd name="connsiteX0" fmla="*/ 0 w 3148068"/>
                <a:gd name="connsiteY0" fmla="*/ 176212 h 176212"/>
                <a:gd name="connsiteX1" fmla="*/ 3148068 w 3148068"/>
                <a:gd name="connsiteY1" fmla="*/ 176212 h 176212"/>
                <a:gd name="connsiteX2" fmla="*/ 3148068 w 3148068"/>
                <a:gd name="connsiteY2" fmla="*/ 0 h 176212"/>
                <a:gd name="connsiteX3" fmla="*/ 170804 w 3148068"/>
                <a:gd name="connsiteY3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8068" h="176212">
                  <a:moveTo>
                    <a:pt x="0" y="176212"/>
                  </a:moveTo>
                  <a:lnTo>
                    <a:pt x="3148068" y="176212"/>
                  </a:lnTo>
                  <a:lnTo>
                    <a:pt x="3148068" y="0"/>
                  </a:lnTo>
                  <a:lnTo>
                    <a:pt x="170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84B4"/>
                </a:gs>
                <a:gs pos="100000">
                  <a:srgbClr val="7084B4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ru-RU" dirty="0"/>
                <a:t> </a:t>
              </a: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D9AE0269-092E-4796-B41E-8EA2548938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00986" y="967570"/>
              <a:ext cx="2891014" cy="0"/>
            </a:xfrm>
            <a:prstGeom prst="line">
              <a:avLst/>
            </a:prstGeom>
            <a:ln w="38100">
              <a:solidFill>
                <a:schemeClr val="bg1">
                  <a:alpha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28512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bg>
      <p:bgPr>
        <a:solidFill>
          <a:srgbClr val="1A3746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93B15-73EC-4690-862C-936BFE315A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179387"/>
            <a:ext cx="9067023" cy="788183"/>
          </a:xfrm>
        </p:spPr>
        <p:txBody>
          <a:bodyPr anchor="t">
            <a:normAutofit/>
          </a:bodyPr>
          <a:lstStyle>
            <a:lvl1pPr>
              <a:defRPr sz="2000" b="1">
                <a:solidFill>
                  <a:srgbClr val="D1D1D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6BC83B-0A00-4CED-9DD5-CE0F79FA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6614" y="182562"/>
            <a:ext cx="5969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7E77C1A-2D61-44F0-A787-FF509CE897AA}"/>
              </a:ext>
            </a:extLst>
          </p:cNvPr>
          <p:cNvGrpSpPr/>
          <p:nvPr userDrawn="1"/>
        </p:nvGrpSpPr>
        <p:grpSpPr>
          <a:xfrm>
            <a:off x="-1016777" y="-423058"/>
            <a:ext cx="2033554" cy="1576366"/>
            <a:chOff x="13826662" y="-1799400"/>
            <a:chExt cx="3901729" cy="3264450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53222379-118D-44AD-B691-7B06582447F1}"/>
                </a:ext>
              </a:extLst>
            </p:cNvPr>
            <p:cNvSpPr/>
            <p:nvPr/>
          </p:nvSpPr>
          <p:spPr>
            <a:xfrm flipH="1" flipV="1">
              <a:off x="1382666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76A8A123-7638-440F-B3EE-06E4623EC11C}"/>
                </a:ext>
              </a:extLst>
            </p:cNvPr>
            <p:cNvSpPr/>
            <p:nvPr/>
          </p:nvSpPr>
          <p:spPr>
            <a:xfrm flipH="1">
              <a:off x="1542761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8EE75CE5-4EFB-439B-B879-A53D8E78BDC2}"/>
                </a:ext>
              </a:extLst>
            </p:cNvPr>
            <p:cNvSpPr/>
            <p:nvPr/>
          </p:nvSpPr>
          <p:spPr>
            <a:xfrm flipV="1">
              <a:off x="1382666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A6A718E5-11DD-4756-BA63-B1D84A073148}"/>
                </a:ext>
              </a:extLst>
            </p:cNvPr>
            <p:cNvSpPr/>
            <p:nvPr/>
          </p:nvSpPr>
          <p:spPr>
            <a:xfrm>
              <a:off x="1542761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D1D1D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C99792B-325D-4D67-82B1-0F3A295752E0}"/>
              </a:ext>
            </a:extLst>
          </p:cNvPr>
          <p:cNvGrpSpPr/>
          <p:nvPr userDrawn="1"/>
        </p:nvGrpSpPr>
        <p:grpSpPr>
          <a:xfrm>
            <a:off x="9043932" y="875178"/>
            <a:ext cx="3148068" cy="176212"/>
            <a:chOff x="9043932" y="875178"/>
            <a:chExt cx="3148068" cy="176212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A334681E-E53F-4111-8EB4-C16A828CB5AF}"/>
                </a:ext>
              </a:extLst>
            </p:cNvPr>
            <p:cNvSpPr/>
            <p:nvPr userDrawn="1"/>
          </p:nvSpPr>
          <p:spPr>
            <a:xfrm flipV="1">
              <a:off x="9043932" y="875178"/>
              <a:ext cx="3148068" cy="176212"/>
            </a:xfrm>
            <a:custGeom>
              <a:avLst/>
              <a:gdLst>
                <a:gd name="connsiteX0" fmla="*/ 0 w 3148068"/>
                <a:gd name="connsiteY0" fmla="*/ 176212 h 176212"/>
                <a:gd name="connsiteX1" fmla="*/ 3148068 w 3148068"/>
                <a:gd name="connsiteY1" fmla="*/ 176212 h 176212"/>
                <a:gd name="connsiteX2" fmla="*/ 3148068 w 3148068"/>
                <a:gd name="connsiteY2" fmla="*/ 0 h 176212"/>
                <a:gd name="connsiteX3" fmla="*/ 170804 w 3148068"/>
                <a:gd name="connsiteY3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8068" h="176212">
                  <a:moveTo>
                    <a:pt x="0" y="176212"/>
                  </a:moveTo>
                  <a:lnTo>
                    <a:pt x="3148068" y="176212"/>
                  </a:lnTo>
                  <a:lnTo>
                    <a:pt x="3148068" y="0"/>
                  </a:lnTo>
                  <a:lnTo>
                    <a:pt x="170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84B4"/>
                </a:gs>
                <a:gs pos="100000">
                  <a:srgbClr val="7084B4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ru-RU" dirty="0"/>
                <a:t> </a:t>
              </a: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D9AE0269-092E-4796-B41E-8EA2548938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00986" y="967570"/>
              <a:ext cx="2891014" cy="0"/>
            </a:xfrm>
            <a:prstGeom prst="line">
              <a:avLst/>
            </a:prstGeom>
            <a:ln w="38100">
              <a:solidFill>
                <a:schemeClr val="bg1">
                  <a:alpha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59B4F888-1AE2-4490-BE63-844679025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372" y="1593355"/>
            <a:ext cx="2578997" cy="257899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F524291C-0E62-449D-B21B-4A36DDC6A4E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86564" y="1593355"/>
            <a:ext cx="2578997" cy="257899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215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851" y="6312341"/>
            <a:ext cx="8783366" cy="212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100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01" y="6310575"/>
            <a:ext cx="546929" cy="220854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6EA716DA-6E29-164A-9C8C-56896DB815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52" y="450000"/>
            <a:ext cx="8049311" cy="862114"/>
          </a:xfrm>
          <a:prstGeom prst="rect">
            <a:avLst/>
          </a:prstGeom>
        </p:spPr>
        <p:txBody>
          <a:bodyPr vert="horz" wrap="square" lIns="0" tIns="216000" rIns="0" bIns="144000" rtlCol="0" anchor="t">
            <a:spAutoFit/>
          </a:bodyPr>
          <a:lstStyle>
            <a:lvl1pPr>
              <a:defRPr sz="3600" b="0"/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9525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лан докла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851" y="6312341"/>
            <a:ext cx="8783366" cy="212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100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01" y="6310575"/>
            <a:ext cx="546929" cy="220854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Заголовок 3">
            <a:extLst>
              <a:ext uri="{FF2B5EF4-FFF2-40B4-BE49-F238E27FC236}">
                <a16:creationId xmlns:a16="http://schemas.microsoft.com/office/drawing/2014/main" id="{47D1ADD5-42C6-3C4D-82EC-A98363C106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52" y="450000"/>
            <a:ext cx="8049311" cy="697719"/>
          </a:xfrm>
          <a:prstGeom prst="rect">
            <a:avLst/>
          </a:prstGeom>
        </p:spPr>
        <p:txBody>
          <a:bodyPr vert="horz" wrap="square" lIns="0" tIns="216000" rIns="0" bIns="180000" rtlCol="0" anchor="t">
            <a:noAutofit/>
          </a:bodyPr>
          <a:lstStyle>
            <a:lvl1pPr>
              <a:lnSpc>
                <a:spcPct val="100000"/>
              </a:lnSpc>
              <a:defRPr sz="3600" b="0"/>
            </a:lvl1pPr>
          </a:lstStyle>
          <a:p>
            <a:r>
              <a:rPr lang="ru-RU" dirty="0"/>
              <a:t>План доклада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3EBCF3-F1F5-42C0-BD4A-3EAB7182168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92051" y="2158000"/>
            <a:ext cx="10614879" cy="3593779"/>
          </a:xfrm>
          <a:prstGeom prst="rect">
            <a:avLst/>
          </a:prstGeom>
        </p:spPr>
        <p:txBody>
          <a:bodyPr lIns="0" tIns="0" rIns="0" bIns="0" numCol="2"/>
          <a:lstStyle>
            <a:lvl3pPr marL="360000" indent="-357982">
              <a:defRPr/>
            </a:lvl3pPr>
            <a:lvl4pPr indent="-360000">
              <a:spcAft>
                <a:spcPts val="3100"/>
              </a:spcAft>
              <a:buClr>
                <a:schemeClr val="accent1"/>
              </a:buClr>
              <a:buAutoNum type="arabicPeriod"/>
              <a:defRPr lang="ru-RU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3"/>
            <a:r>
              <a:rPr lang="ru-RU" dirty="0"/>
              <a:t>Текст</a:t>
            </a:r>
          </a:p>
          <a:p>
            <a:pPr marL="360000" lvl="3" indent="-357982" algn="l" defTabSz="91431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tabLst/>
            </a:pPr>
            <a:r>
              <a:rPr lang="ru-RU" dirty="0"/>
              <a:t>Текст</a:t>
            </a:r>
          </a:p>
          <a:p>
            <a:pPr marL="360000" lvl="3" indent="-357982" algn="l" defTabSz="91431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tabLst/>
            </a:pPr>
            <a:endParaRPr lang="ru-RU" dirty="0"/>
          </a:p>
          <a:p>
            <a:pPr marL="360000" lvl="3" indent="-357982" algn="l" defTabSz="91431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  <a:tabLst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56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Аскети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851" y="6312341"/>
            <a:ext cx="8783366" cy="2126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100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0001" y="6310575"/>
            <a:ext cx="546929" cy="220854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BB03A35C-34E0-6342-9B65-F21D4CA76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52" y="490074"/>
            <a:ext cx="8049311" cy="365182"/>
          </a:xfrm>
          <a:prstGeom prst="rect">
            <a:avLst/>
          </a:prstGeom>
        </p:spPr>
        <p:txBody>
          <a:bodyPr vert="horz" wrap="square" lIns="0" tIns="216000" rIns="0" bIns="180000" rtlCol="0" anchor="t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Заголовок, который выполняет навигационную функцию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D061609F-050C-435B-BC34-F5C9EA41ED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2928" y="1386583"/>
            <a:ext cx="8049311" cy="21955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Aft>
                <a:spcPts val="2100"/>
              </a:spcAft>
              <a:defRPr sz="3600"/>
            </a:lvl1pPr>
            <a:lvl2pPr marL="0" indent="0">
              <a:spcAft>
                <a:spcPts val="1800"/>
              </a:spcAft>
              <a:buNone/>
              <a:defRPr sz="2400" b="0"/>
            </a:lvl2pPr>
            <a:lvl3pPr marL="270000" indent="-270000">
              <a:spcAft>
                <a:spcPts val="1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270000" indent="-270000">
              <a:spcAft>
                <a:spcPts val="1200"/>
              </a:spcAft>
              <a:buClr>
                <a:schemeClr val="accent1"/>
              </a:buClr>
              <a:defRPr/>
            </a:lvl4pPr>
            <a:lvl5pPr marL="0"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9499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E825F-8C6A-44A0-9943-96A89939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D7B493-6CE9-414C-BEB7-11E84B3DF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D6F17-270D-4D90-9B0D-3925F1D76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0927A-44DC-4DF8-BDC1-8ADF5F80FD82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76EC5-44A2-4699-8F5F-33D9BA471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33CACF-41E8-4526-A1A8-BFF9165AF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4884-FE19-4058-B726-2C4912409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1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1" r:id="rId3"/>
    <p:sldLayoutId id="2147483664" r:id="rId4"/>
    <p:sldLayoutId id="2147483662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yandex.cloud/ru/" TargetMode="Externa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jpg"/><Relationship Id="rId20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1">
            <a:extLst>
              <a:ext uri="{FF2B5EF4-FFF2-40B4-BE49-F238E27FC236}">
                <a16:creationId xmlns:a16="http://schemas.microsoft.com/office/drawing/2014/main" id="{35CE0A29-3C22-48E3-BEC2-4467EDADBCB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76178" y="1927494"/>
            <a:ext cx="10051367" cy="1534486"/>
          </a:xfrm>
        </p:spPr>
        <p:txBody>
          <a:bodyPr anchor="b">
            <a:normAutofit fontScale="90000"/>
          </a:bodyPr>
          <a:lstStyle/>
          <a:p>
            <a:r>
              <a:rPr lang="en-US" b="1" dirty="0">
                <a:solidFill>
                  <a:srgbClr val="FF5000"/>
                </a:solidFill>
              </a:rPr>
              <a:t>Yandex Database</a:t>
            </a:r>
            <a:br>
              <a:rPr lang="en-US" b="1" dirty="0">
                <a:solidFill>
                  <a:srgbClr val="FF5000"/>
                </a:solidFill>
              </a:rPr>
            </a:br>
            <a:r>
              <a:rPr lang="ru-RU" sz="2200" b="1" dirty="0">
                <a:solidFill>
                  <a:srgbClr val="FF5000"/>
                </a:solidFill>
              </a:rPr>
              <a:t>Корпоративная СУБД Yandex Database - масштабируемая отказоустойчивая СУБД от Яндекса для работы критических сервисов</a:t>
            </a:r>
            <a:br>
              <a:rPr lang="ru-RU" b="1" dirty="0">
                <a:solidFill>
                  <a:srgbClr val="FF5000"/>
                </a:solidFill>
              </a:rPr>
            </a:br>
            <a:endParaRPr lang="ru-RU" b="1" dirty="0">
              <a:solidFill>
                <a:srgbClr val="FF5000"/>
              </a:solidFill>
            </a:endParaRPr>
          </a:p>
        </p:txBody>
      </p:sp>
      <p:sp>
        <p:nvSpPr>
          <p:cNvPr id="6" name="Подзаголовок 42">
            <a:extLst>
              <a:ext uri="{FF2B5EF4-FFF2-40B4-BE49-F238E27FC236}">
                <a16:creationId xmlns:a16="http://schemas.microsoft.com/office/drawing/2014/main" id="{B577FD99-9261-449B-9B43-C8382A8A82B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76178" y="3461980"/>
            <a:ext cx="10051367" cy="429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Симашков Александр Сергеевич</a:t>
            </a:r>
          </a:p>
        </p:txBody>
      </p:sp>
      <p:sp>
        <p:nvSpPr>
          <p:cNvPr id="7" name="Текст 43">
            <a:extLst>
              <a:ext uri="{FF2B5EF4-FFF2-40B4-BE49-F238E27FC236}">
                <a16:creationId xmlns:a16="http://schemas.microsoft.com/office/drawing/2014/main" id="{353B724B-1231-48CD-A6E8-81D1D62E262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178" y="3891152"/>
            <a:ext cx="10051367" cy="891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Руководитель по работе с ключевыми заказчиками</a:t>
            </a:r>
          </a:p>
        </p:txBody>
      </p:sp>
    </p:spTree>
    <p:extLst>
      <p:ext uri="{BB962C8B-B14F-4D97-AF65-F5344CB8AC3E}">
        <p14:creationId xmlns:p14="http://schemas.microsoft.com/office/powerpoint/2010/main" val="190732273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 bwMode="auto">
          <a:xfrm>
            <a:off x="781026" y="1571438"/>
            <a:ext cx="3313480" cy="4739137"/>
            <a:chOff x="1561257" y="3142876"/>
            <a:chExt cx="6317481" cy="9478274"/>
          </a:xfrm>
        </p:grpSpPr>
        <p:sp>
          <p:nvSpPr>
            <p:cNvPr id="58" name="Прямоугольник: скругленные углы 57"/>
            <p:cNvSpPr/>
            <p:nvPr/>
          </p:nvSpPr>
          <p:spPr bwMode="auto">
            <a:xfrm>
              <a:off x="1561257" y="5567729"/>
              <a:ext cx="6288824" cy="7053421"/>
            </a:xfrm>
            <a:prstGeom prst="roundRect">
              <a:avLst>
                <a:gd name="adj" fmla="val 7056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165100" sx="101000" sy="101000" algn="ctr" rotWithShape="0">
                <a:schemeClr val="bg1">
                  <a:lumMod val="85000"/>
                  <a:alpha val="2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tIns="108000" rIns="0" bIns="108000" rtlCol="0" anchor="t" anchorCtr="0"/>
            <a:lstStyle/>
            <a:p>
              <a:pPr>
                <a:defRPr/>
              </a:pPr>
              <a:endParaRPr lang="ru-RU" sz="1600" dirty="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6" name="Rounded Rectangle 19"/>
            <p:cNvSpPr/>
            <p:nvPr/>
          </p:nvSpPr>
          <p:spPr bwMode="auto">
            <a:xfrm>
              <a:off x="2273227" y="8445504"/>
              <a:ext cx="5434102" cy="1707906"/>
            </a:xfrm>
            <a:prstGeom prst="roundRect">
              <a:avLst>
                <a:gd name="adj" fmla="val 11684"/>
              </a:avLst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000" tIns="108000" rIns="45000" bIns="108000" rtlCol="0" anchor="ctr" anchorCtr="0">
              <a:spAutoFit/>
            </a:bodyPr>
            <a:lstStyle>
              <a:defPPr>
                <a:defRPr lang="ru-RU"/>
              </a:defPPr>
              <a:lvl1pPr marL="0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98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595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893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7189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485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784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400080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4378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ru-RU" sz="1400" dirty="0">
                  <a:ln w="0"/>
                  <a:solidFill>
                    <a:schemeClr val="bg1">
                      <a:lumMod val="50000"/>
                    </a:schemeClr>
                  </a:solidFill>
                  <a:latin typeface="Arial"/>
                </a:rPr>
                <a:t>Зарегистрирована в Едином</a:t>
              </a:r>
              <a:br>
                <a:rPr lang="ru-RU" sz="1400" dirty="0">
                  <a:ln w="0"/>
                  <a:solidFill>
                    <a:schemeClr val="bg1">
                      <a:lumMod val="50000"/>
                    </a:schemeClr>
                  </a:solidFill>
                  <a:latin typeface="Arial"/>
                </a:rPr>
              </a:br>
              <a:r>
                <a:rPr lang="ru-RU" sz="1400" dirty="0">
                  <a:ln w="0"/>
                  <a:solidFill>
                    <a:schemeClr val="bg1">
                      <a:lumMod val="50000"/>
                    </a:schemeClr>
                  </a:solidFill>
                  <a:latin typeface="Arial"/>
                </a:rPr>
                <a:t>реестре российского ПО</a:t>
              </a:r>
              <a:br>
                <a:rPr lang="ru-RU" sz="1400" dirty="0">
                  <a:ln w="0"/>
                  <a:solidFill>
                    <a:schemeClr val="bg1">
                      <a:lumMod val="50000"/>
                    </a:schemeClr>
                  </a:solidFill>
                  <a:latin typeface="Arial"/>
                </a:rPr>
              </a:br>
              <a:r>
                <a:rPr lang="ru-RU" sz="1400" dirty="0">
                  <a:ln w="0"/>
                  <a:solidFill>
                    <a:schemeClr val="bg1">
                      <a:lumMod val="50000"/>
                    </a:schemeClr>
                  </a:solidFill>
                  <a:latin typeface="Arial"/>
                </a:rPr>
                <a:t>п/н 19265</a:t>
              </a:r>
              <a:endParaRPr sz="1800" dirty="0"/>
            </a:p>
          </p:txBody>
        </p:sp>
        <p:grpSp>
          <p:nvGrpSpPr>
            <p:cNvPr id="27" name="Группа 26"/>
            <p:cNvGrpSpPr/>
            <p:nvPr/>
          </p:nvGrpSpPr>
          <p:grpSpPr bwMode="auto">
            <a:xfrm>
              <a:off x="1584000" y="3142876"/>
              <a:ext cx="6294738" cy="3355769"/>
              <a:chOff x="1584000" y="3419035"/>
              <a:chExt cx="6294738" cy="3355769"/>
            </a:xfrm>
          </p:grpSpPr>
          <p:sp>
            <p:nvSpPr>
              <p:cNvPr id="11" name="Прямоугольник: скругленные углы 10"/>
              <p:cNvSpPr/>
              <p:nvPr/>
            </p:nvSpPr>
            <p:spPr bwMode="auto">
              <a:xfrm>
                <a:off x="1584000" y="3741795"/>
                <a:ext cx="6294738" cy="2976664"/>
              </a:xfrm>
              <a:prstGeom prst="roundRect">
                <a:avLst>
                  <a:gd name="adj" fmla="val 16667"/>
                </a:avLst>
              </a:prstGeom>
              <a:solidFill>
                <a:srgbClr val="6C95FF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000" tIns="108000" rIns="45000" bIns="108000" rtlCol="0" anchor="ctr" anchorCtr="0"/>
              <a:lstStyle/>
              <a:p>
                <a:pPr algn="ctr">
                  <a:lnSpc>
                    <a:spcPct val="90000"/>
                  </a:lnSpc>
                  <a:defRPr/>
                </a:pPr>
                <a:endParaRPr lang="ru-RU" sz="1600" dirty="0">
                  <a:ln w="0"/>
                  <a:solidFill>
                    <a:schemeClr val="tx1"/>
                  </a:solidFill>
                  <a:latin typeface="Arial"/>
                </a:endParaRPr>
              </a:p>
            </p:txBody>
          </p:sp>
          <p:pic>
            <p:nvPicPr>
              <p:cNvPr id="22" name="Рисунок 21" descr="Изображение выглядит как круг, лампочка, свет, черно-белый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 bwMode="auto">
              <a:xfrm>
                <a:off x="1669750" y="3419035"/>
                <a:ext cx="5959988" cy="3355769"/>
              </a:xfrm>
              <a:prstGeom prst="rect">
                <a:avLst/>
              </a:prstGeom>
            </p:spPr>
          </p:pic>
        </p:grpSp>
        <p:sp>
          <p:nvSpPr>
            <p:cNvPr id="24" name="Rounded Rectangle 19"/>
            <p:cNvSpPr/>
            <p:nvPr/>
          </p:nvSpPr>
          <p:spPr bwMode="auto">
            <a:xfrm>
              <a:off x="1750702" y="6733980"/>
              <a:ext cx="6046223" cy="1767056"/>
            </a:xfrm>
            <a:prstGeom prst="roundRect">
              <a:avLst>
                <a:gd name="adj" fmla="val 11684"/>
              </a:avLst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000" tIns="108000" rIns="45000" bIns="108000" rtlCol="0" anchor="ctr" anchorCtr="0">
              <a:spAutoFit/>
            </a:bodyPr>
            <a:lstStyle>
              <a:defPPr>
                <a:defRPr lang="ru-RU"/>
              </a:defPPr>
              <a:lvl1pPr marL="0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98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595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893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7189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485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784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400080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4378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900"/>
                </a:spcAft>
                <a:defRPr/>
              </a:pPr>
              <a:r>
                <a:rPr lang="ru-RU" sz="2200" dirty="0">
                  <a:ln w="0"/>
                  <a:solidFill>
                    <a:schemeClr val="tx1"/>
                  </a:solidFill>
                  <a:latin typeface="Arial"/>
                </a:rPr>
                <a:t>Корпоративная СУБД Яндекса</a:t>
              </a:r>
              <a:endParaRPr sz="1800" dirty="0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 rot="5400000">
              <a:off x="1881592" y="8761959"/>
              <a:ext cx="324959" cy="32495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 rot="5400000">
              <a:off x="1881592" y="10160921"/>
              <a:ext cx="324959" cy="324959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 rot="5400000">
              <a:off x="1881592" y="11319659"/>
              <a:ext cx="324959" cy="324959"/>
            </a:xfrm>
            <a:prstGeom prst="rect">
              <a:avLst/>
            </a:prstGeom>
          </p:spPr>
        </p:pic>
        <p:sp>
          <p:nvSpPr>
            <p:cNvPr id="32" name="Прямоугольник: скругленные углы 31"/>
            <p:cNvSpPr/>
            <p:nvPr/>
          </p:nvSpPr>
          <p:spPr bwMode="auto">
            <a:xfrm>
              <a:off x="2393144" y="10080657"/>
              <a:ext cx="4710934" cy="528276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08000" rIns="0" bIns="108000" rtlCol="0" anchor="ctr" anchorCtr="0"/>
            <a:lstStyle/>
            <a:p>
              <a:pPr>
                <a:lnSpc>
                  <a:spcPct val="90000"/>
                </a:lnSpc>
                <a:defRPr/>
              </a:pPr>
              <a:r>
                <a:rPr lang="ru-RU" sz="1400" dirty="0">
                  <a:ln w="0"/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/>
                </a:rPr>
                <a:t>Поддержка без лицензии</a:t>
              </a:r>
              <a:endParaRPr sz="900" dirty="0"/>
            </a:p>
          </p:txBody>
        </p:sp>
        <p:sp>
          <p:nvSpPr>
            <p:cNvPr id="34" name="Rounded Rectangle 19"/>
            <p:cNvSpPr/>
            <p:nvPr/>
          </p:nvSpPr>
          <p:spPr bwMode="auto">
            <a:xfrm>
              <a:off x="2434606" y="10423680"/>
              <a:ext cx="3012121" cy="879802"/>
            </a:xfrm>
            <a:prstGeom prst="roundRect">
              <a:avLst>
                <a:gd name="adj" fmla="val 11684"/>
              </a:avLst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000" tIns="108000" rIns="45000" bIns="108000" rtlCol="0" anchor="ctr" anchorCtr="0">
              <a:spAutoFit/>
            </a:bodyPr>
            <a:lstStyle>
              <a:defPPr>
                <a:defRPr lang="ru-RU"/>
              </a:defPPr>
              <a:lvl1pPr marL="0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98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595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893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7189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485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784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400080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4378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sz="1400" dirty="0">
                  <a:ln w="0"/>
                  <a:solidFill>
                    <a:srgbClr val="7F7F7F"/>
                  </a:solidFill>
                  <a:latin typeface="Arial"/>
                </a:rPr>
                <a:t>Test&amp;dev-</a:t>
              </a:r>
              <a:r>
                <a:rPr lang="ru-RU" sz="1400" dirty="0">
                  <a:ln w="0"/>
                  <a:solidFill>
                    <a:srgbClr val="7F7F7F"/>
                  </a:solidFill>
                  <a:latin typeface="Arial"/>
                </a:rPr>
                <a:t>среды</a:t>
              </a:r>
              <a:endParaRPr sz="1800" dirty="0"/>
            </a:p>
          </p:txBody>
        </p:sp>
        <p:sp>
          <p:nvSpPr>
            <p:cNvPr id="36" name="Прямоугольник: скругленные углы 35"/>
            <p:cNvSpPr/>
            <p:nvPr/>
          </p:nvSpPr>
          <p:spPr bwMode="auto">
            <a:xfrm>
              <a:off x="2393144" y="11266866"/>
              <a:ext cx="4710934" cy="528276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92D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08000" rIns="0" bIns="108000" rtlCol="0" anchor="ctr" anchorCtr="0"/>
            <a:lstStyle/>
            <a:p>
              <a:pPr>
                <a:lnSpc>
                  <a:spcPct val="90000"/>
                </a:lnSpc>
                <a:defRPr/>
              </a:pPr>
              <a:r>
                <a:rPr lang="ru-RU" sz="1400" dirty="0">
                  <a:ln w="0"/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rial"/>
                </a:rPr>
                <a:t>Поддержка </a:t>
              </a:r>
              <a:r>
                <a:rPr lang="en-US" sz="1400" dirty="0">
                  <a:ln w="0"/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rial"/>
                </a:rPr>
                <a:t>c </a:t>
              </a:r>
              <a:r>
                <a:rPr lang="ru-RU" sz="1400" dirty="0">
                  <a:ln w="0"/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rial"/>
                </a:rPr>
                <a:t>лицензией</a:t>
              </a:r>
              <a:endParaRPr sz="900" dirty="0"/>
            </a:p>
          </p:txBody>
        </p:sp>
        <p:sp>
          <p:nvSpPr>
            <p:cNvPr id="37" name="Rounded Rectangle 19"/>
            <p:cNvSpPr/>
            <p:nvPr/>
          </p:nvSpPr>
          <p:spPr bwMode="auto">
            <a:xfrm>
              <a:off x="2434606" y="11573274"/>
              <a:ext cx="3480435" cy="879802"/>
            </a:xfrm>
            <a:prstGeom prst="roundRect">
              <a:avLst>
                <a:gd name="adj" fmla="val 11684"/>
              </a:avLst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000" tIns="108000" rIns="45000" bIns="108000" rtlCol="0" anchor="ctr" anchorCtr="0">
              <a:spAutoFit/>
            </a:bodyPr>
            <a:lstStyle>
              <a:defPPr>
                <a:defRPr lang="ru-RU"/>
              </a:defPPr>
              <a:lvl1pPr marL="0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98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595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893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7189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485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784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400080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4378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sz="1400" dirty="0">
                  <a:ln w="0"/>
                  <a:solidFill>
                    <a:srgbClr val="7F7F7F"/>
                  </a:solidFill>
                  <a:latin typeface="Arial"/>
                </a:rPr>
                <a:t>Production-</a:t>
              </a:r>
              <a:r>
                <a:rPr lang="ru-RU" sz="1400" dirty="0">
                  <a:ln w="0"/>
                  <a:solidFill>
                    <a:srgbClr val="7F7F7F"/>
                  </a:solidFill>
                  <a:latin typeface="Arial"/>
                </a:rPr>
                <a:t>среды</a:t>
              </a:r>
              <a:endParaRPr sz="1800" dirty="0"/>
            </a:p>
          </p:txBody>
        </p:sp>
      </p:grpSp>
      <p:grpSp>
        <p:nvGrpSpPr>
          <p:cNvPr id="3" name="Группа 2"/>
          <p:cNvGrpSpPr/>
          <p:nvPr/>
        </p:nvGrpSpPr>
        <p:grpSpPr bwMode="auto">
          <a:xfrm>
            <a:off x="4448330" y="1720461"/>
            <a:ext cx="3752223" cy="4586677"/>
            <a:chOff x="9043837" y="3440922"/>
            <a:chExt cx="7153987" cy="9173353"/>
          </a:xfrm>
        </p:grpSpPr>
        <p:sp>
          <p:nvSpPr>
            <p:cNvPr id="57" name="Прямоугольник: скругленные углы 56"/>
            <p:cNvSpPr/>
            <p:nvPr/>
          </p:nvSpPr>
          <p:spPr bwMode="auto">
            <a:xfrm>
              <a:off x="9043837" y="5567729"/>
              <a:ext cx="6288824" cy="7046546"/>
            </a:xfrm>
            <a:prstGeom prst="roundRect">
              <a:avLst>
                <a:gd name="adj" fmla="val 7056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165100" sx="101000" sy="101000" algn="ctr" rotWithShape="0">
                <a:schemeClr val="bg1">
                  <a:lumMod val="85000"/>
                  <a:alpha val="2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tIns="108000" rIns="0" bIns="108000" rtlCol="0" anchor="t" anchorCtr="0"/>
            <a:lstStyle/>
            <a:p>
              <a:pPr>
                <a:defRPr/>
              </a:pPr>
              <a:endParaRPr lang="ru-RU" sz="1600" dirty="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15" name="Rounded Rectangle 25"/>
            <p:cNvSpPr/>
            <p:nvPr/>
          </p:nvSpPr>
          <p:spPr bwMode="auto">
            <a:xfrm>
              <a:off x="9720825" y="9153827"/>
              <a:ext cx="6476999" cy="1305574"/>
            </a:xfrm>
            <a:prstGeom prst="roundRect">
              <a:avLst>
                <a:gd name="adj" fmla="val 12713"/>
              </a:avLst>
            </a:prstGeom>
            <a:noFill/>
            <a:ln w="3810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45000" tIns="108000" rIns="45000" bIns="108000" rtlCol="0" anchor="ctr" anchorCtr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1400" dirty="0">
                  <a:ln w="0"/>
                  <a:solidFill>
                    <a:schemeClr val="bg1">
                      <a:lumMod val="50000"/>
                    </a:schemeClr>
                  </a:solidFill>
                  <a:latin typeface="Arial"/>
                </a:rPr>
                <a:t>Режимы </a:t>
              </a:r>
              <a:r>
                <a:rPr lang="en-US" sz="1400" dirty="0">
                  <a:ln w="0"/>
                  <a:solidFill>
                    <a:schemeClr val="bg1">
                      <a:lumMod val="50000"/>
                    </a:schemeClr>
                  </a:solidFill>
                  <a:latin typeface="Arial"/>
                </a:rPr>
                <a:t>Serverless </a:t>
              </a:r>
              <a:r>
                <a:rPr lang="ru-RU" sz="1400" dirty="0">
                  <a:ln w="0"/>
                  <a:solidFill>
                    <a:schemeClr val="bg1">
                      <a:lumMod val="50000"/>
                    </a:schemeClr>
                  </a:solidFill>
                  <a:latin typeface="Arial"/>
                </a:rPr>
                <a:t>и </a:t>
              </a:r>
              <a:r>
                <a:rPr lang="en-US" sz="1400" dirty="0">
                  <a:ln w="0"/>
                  <a:solidFill>
                    <a:schemeClr val="bg1">
                      <a:lumMod val="50000"/>
                    </a:schemeClr>
                  </a:solidFill>
                  <a:latin typeface="Arial"/>
                </a:rPr>
                <a:t>Dedicated</a:t>
              </a:r>
              <a:br>
                <a:rPr lang="en-US" sz="1400" dirty="0">
                  <a:ln w="0"/>
                  <a:solidFill>
                    <a:schemeClr val="bg1">
                      <a:lumMod val="50000"/>
                    </a:schemeClr>
                  </a:solidFill>
                  <a:latin typeface="Arial"/>
                </a:rPr>
              </a:br>
              <a:r>
                <a:rPr lang="ru-RU" sz="1400" dirty="0">
                  <a:ln w="0"/>
                  <a:solidFill>
                    <a:schemeClr val="bg1">
                      <a:lumMod val="50000"/>
                    </a:schemeClr>
                  </a:solidFill>
                  <a:latin typeface="Arial"/>
                </a:rPr>
                <a:t>с технической поддержкой</a:t>
              </a:r>
              <a:endParaRPr sz="1400" dirty="0">
                <a:ln w="0"/>
                <a:solidFill>
                  <a:schemeClr val="bg1">
                    <a:lumMod val="50000"/>
                  </a:schemeClr>
                </a:solidFill>
                <a:latin typeface="Arial"/>
              </a:endParaRPr>
            </a:p>
          </p:txBody>
        </p:sp>
        <p:grpSp>
          <p:nvGrpSpPr>
            <p:cNvPr id="26" name="Группа 25"/>
            <p:cNvGrpSpPr/>
            <p:nvPr/>
          </p:nvGrpSpPr>
          <p:grpSpPr bwMode="auto">
            <a:xfrm>
              <a:off x="9043837" y="3440922"/>
              <a:ext cx="6294738" cy="3006659"/>
              <a:chOff x="9043837" y="3717081"/>
              <a:chExt cx="6294738" cy="3006659"/>
            </a:xfrm>
          </p:grpSpPr>
          <p:sp>
            <p:nvSpPr>
              <p:cNvPr id="12" name="Прямоугольник: скругленные углы 11"/>
              <p:cNvSpPr/>
              <p:nvPr/>
            </p:nvSpPr>
            <p:spPr bwMode="auto">
              <a:xfrm>
                <a:off x="9043837" y="3741795"/>
                <a:ext cx="6294738" cy="2976664"/>
              </a:xfrm>
              <a:prstGeom prst="roundRect">
                <a:avLst>
                  <a:gd name="adj" fmla="val 16667"/>
                </a:avLst>
              </a:prstGeom>
              <a:solidFill>
                <a:srgbClr val="6C95FF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000" tIns="108000" rIns="45000" bIns="108000" rtlCol="0" anchor="ctr" anchorCtr="0"/>
              <a:lstStyle/>
              <a:p>
                <a:pPr algn="ctr">
                  <a:lnSpc>
                    <a:spcPct val="90000"/>
                  </a:lnSpc>
                  <a:defRPr/>
                </a:pPr>
                <a:endParaRPr lang="ru-RU" sz="1600" dirty="0">
                  <a:ln w="0"/>
                  <a:solidFill>
                    <a:schemeClr val="tx1"/>
                  </a:solidFill>
                  <a:latin typeface="Arial"/>
                </a:endParaRPr>
              </a:p>
            </p:txBody>
          </p:sp>
          <p:pic>
            <p:nvPicPr>
              <p:cNvPr id="18" name="Рисунок 17" descr="Изображение выглядит как дизайн&#10;&#10;Автоматически созданное описание со средним доверительным уровнем"/>
              <p:cNvPicPr>
                <a:picLocks noChangeAspect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9358549" y="3717081"/>
                <a:ext cx="5528899" cy="3006659"/>
              </a:xfrm>
              <a:prstGeom prst="rect">
                <a:avLst/>
              </a:prstGeom>
            </p:spPr>
          </p:pic>
        </p:grpSp>
        <p:sp>
          <p:nvSpPr>
            <p:cNvPr id="23" name="Rounded Rectangle 19"/>
            <p:cNvSpPr/>
            <p:nvPr/>
          </p:nvSpPr>
          <p:spPr bwMode="auto">
            <a:xfrm>
              <a:off x="9219845" y="6649954"/>
              <a:ext cx="6046224" cy="2417708"/>
            </a:xfrm>
            <a:prstGeom prst="roundRect">
              <a:avLst>
                <a:gd name="adj" fmla="val 11684"/>
              </a:avLst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000" tIns="108000" rIns="45000" bIns="108000" rtlCol="0" anchor="ctr" anchorCtr="0">
              <a:spAutoFit/>
            </a:bodyPr>
            <a:lstStyle>
              <a:defPPr>
                <a:defRPr lang="ru-RU"/>
              </a:defPPr>
              <a:lvl1pPr marL="0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98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595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893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7189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485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784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400080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4378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900"/>
                </a:spcAft>
                <a:defRPr/>
              </a:pPr>
              <a:r>
                <a:rPr lang="en-US" sz="2200" dirty="0">
                  <a:ln w="0"/>
                  <a:solidFill>
                    <a:schemeClr val="tx1"/>
                  </a:solidFill>
                  <a:latin typeface="Arial"/>
                </a:rPr>
                <a:t>Managed Service</a:t>
              </a:r>
              <a:br>
                <a:rPr lang="en-US" sz="2200" dirty="0">
                  <a:ln w="0"/>
                  <a:solidFill>
                    <a:schemeClr val="tx1"/>
                  </a:solidFill>
                  <a:latin typeface="Arial"/>
                </a:rPr>
              </a:br>
              <a:r>
                <a:rPr lang="ru-RU" sz="2200" dirty="0">
                  <a:ln w="0"/>
                  <a:solidFill>
                    <a:schemeClr val="tx1"/>
                  </a:solidFill>
                  <a:latin typeface="Arial"/>
                </a:rPr>
                <a:t>в </a:t>
              </a:r>
              <a:r>
                <a:rPr lang="en-US" sz="2200" dirty="0">
                  <a:ln w="0"/>
                  <a:solidFill>
                    <a:schemeClr val="tx1"/>
                  </a:solidFill>
                  <a:latin typeface="Arial"/>
                </a:rPr>
                <a:t>Yandex Cloud</a:t>
              </a:r>
              <a:r>
                <a:rPr lang="ru-RU" sz="2200" dirty="0">
                  <a:ln w="0"/>
                  <a:solidFill>
                    <a:schemeClr val="tx1"/>
                  </a:solidFill>
                  <a:latin typeface="Arial"/>
                </a:rPr>
                <a:t> </a:t>
              </a:r>
              <a:r>
                <a:rPr lang="en-US" sz="2200" dirty="0">
                  <a:ln w="0"/>
                  <a:solidFill>
                    <a:schemeClr val="tx1"/>
                  </a:solidFill>
                  <a:latin typeface="Arial"/>
                </a:rPr>
                <a:t>Data Platform</a:t>
              </a:r>
              <a:endParaRPr lang="ru-RU" sz="1400" dirty="0">
                <a:ln w="0"/>
                <a:solidFill>
                  <a:schemeClr val="tx1"/>
                </a:solidFill>
                <a:latin typeface="Arial"/>
              </a:endParaRPr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 rot="5400000">
              <a:off x="9392690" y="9511259"/>
              <a:ext cx="324959" cy="324959"/>
            </a:xfrm>
            <a:prstGeom prst="rect">
              <a:avLst/>
            </a:prstGeom>
          </p:spPr>
        </p:pic>
        <p:sp>
          <p:nvSpPr>
            <p:cNvPr id="39" name="Rounded Rectangle 25"/>
            <p:cNvSpPr/>
            <p:nvPr/>
          </p:nvSpPr>
          <p:spPr bwMode="auto">
            <a:xfrm>
              <a:off x="9720825" y="10171309"/>
              <a:ext cx="3311049" cy="887770"/>
            </a:xfrm>
            <a:prstGeom prst="roundRect">
              <a:avLst>
                <a:gd name="adj" fmla="val 12713"/>
              </a:avLst>
            </a:prstGeom>
            <a:noFill/>
            <a:ln w="3810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45000" tIns="108000" rIns="45000" bIns="108000" rtlCol="0" anchor="ctr" anchorCtr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1400" dirty="0">
                  <a:ln w="0"/>
                  <a:solidFill>
                    <a:schemeClr val="bg1">
                      <a:lumMod val="50000"/>
                    </a:schemeClr>
                  </a:solidFill>
                  <a:latin typeface="Arial"/>
                </a:rPr>
                <a:t>Соответствует:</a:t>
              </a:r>
              <a:endParaRPr sz="900" dirty="0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 rot="5400000">
              <a:off x="9392690" y="10446031"/>
              <a:ext cx="324959" cy="324959"/>
            </a:xfrm>
            <a:prstGeom prst="rect">
              <a:avLst/>
            </a:prstGeom>
          </p:spPr>
        </p:pic>
        <p:sp>
          <p:nvSpPr>
            <p:cNvPr id="41" name="Прямоугольник: скругленные углы 40"/>
            <p:cNvSpPr/>
            <p:nvPr/>
          </p:nvSpPr>
          <p:spPr bwMode="auto">
            <a:xfrm>
              <a:off x="9881479" y="10901208"/>
              <a:ext cx="2335687" cy="528276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7F7F7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08000" rIns="0" bIns="108000" rtlCol="0" anchor="ctr" anchorCtr="0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1400" dirty="0">
                  <a:ln w="0"/>
                  <a:solidFill>
                    <a:schemeClr val="bg1">
                      <a:lumMod val="50000"/>
                    </a:schemeClr>
                  </a:solidFill>
                  <a:latin typeface="Arial"/>
                </a:rPr>
                <a:t>152-ФЗ</a:t>
              </a:r>
              <a:endParaRPr lang="ru-RU" sz="1400" dirty="0">
                <a:ln w="0"/>
                <a:solidFill>
                  <a:srgbClr val="6C95FF"/>
                </a:solidFill>
                <a:latin typeface="Arial"/>
              </a:endParaRPr>
            </a:p>
          </p:txBody>
        </p:sp>
        <p:sp>
          <p:nvSpPr>
            <p:cNvPr id="42" name="Прямоугольник: скругленные углы 41"/>
            <p:cNvSpPr/>
            <p:nvPr/>
          </p:nvSpPr>
          <p:spPr bwMode="auto">
            <a:xfrm>
              <a:off x="12276058" y="10901208"/>
              <a:ext cx="2335687" cy="528276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7F7F7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08000" rIns="0" bIns="108000" rtlCol="0" anchor="ctr" anchorCtr="0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400" dirty="0">
                  <a:ln w="0"/>
                  <a:solidFill>
                    <a:schemeClr val="bg1">
                      <a:lumMod val="50000"/>
                    </a:schemeClr>
                  </a:solidFill>
                  <a:latin typeface="Arial"/>
                </a:rPr>
                <a:t>GDPR</a:t>
              </a:r>
              <a:endParaRPr lang="ru-RU" sz="1400" dirty="0">
                <a:ln w="0"/>
                <a:solidFill>
                  <a:schemeClr val="bg1">
                    <a:lumMod val="50000"/>
                  </a:schemeClr>
                </a:solidFill>
                <a:latin typeface="Arial"/>
              </a:endParaRPr>
            </a:p>
          </p:txBody>
        </p:sp>
        <p:sp>
          <p:nvSpPr>
            <p:cNvPr id="43" name="Прямоугольник: скругленные углы 42"/>
            <p:cNvSpPr/>
            <p:nvPr/>
          </p:nvSpPr>
          <p:spPr bwMode="auto">
            <a:xfrm>
              <a:off x="9881480" y="11507880"/>
              <a:ext cx="1661145" cy="528276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7F7F7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08000" rIns="0" bIns="108000" rtlCol="0" anchor="ctr" anchorCtr="0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400" dirty="0">
                  <a:ln w="0"/>
                  <a:solidFill>
                    <a:schemeClr val="bg1">
                      <a:lumMod val="50000"/>
                    </a:schemeClr>
                  </a:solidFill>
                  <a:latin typeface="Arial"/>
                </a:rPr>
                <a:t>PCI DSS</a:t>
              </a:r>
              <a:endParaRPr lang="ru-RU" sz="1400" dirty="0">
                <a:ln w="0"/>
                <a:solidFill>
                  <a:schemeClr val="bg1">
                    <a:lumMod val="50000"/>
                  </a:schemeClr>
                </a:solidFill>
                <a:latin typeface="Arial"/>
              </a:endParaRPr>
            </a:p>
          </p:txBody>
        </p:sp>
        <p:sp>
          <p:nvSpPr>
            <p:cNvPr id="44" name="Прямоугольник: скругленные углы 43"/>
            <p:cNvSpPr/>
            <p:nvPr/>
          </p:nvSpPr>
          <p:spPr bwMode="auto">
            <a:xfrm>
              <a:off x="11620277" y="11507880"/>
              <a:ext cx="2991470" cy="528276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7F7F7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08000" rIns="0" bIns="108000" rtlCol="0" anchor="ctr" anchorCtr="0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400" dirty="0">
                  <a:ln w="0"/>
                  <a:solidFill>
                    <a:schemeClr val="bg1">
                      <a:lumMod val="50000"/>
                    </a:schemeClr>
                  </a:solidFill>
                  <a:latin typeface="Arial"/>
                </a:rPr>
                <a:t>ISO</a:t>
              </a:r>
              <a:endParaRPr lang="ru-RU" sz="1400" dirty="0">
                <a:ln w="0"/>
                <a:solidFill>
                  <a:schemeClr val="bg1">
                    <a:lumMod val="50000"/>
                  </a:schemeClr>
                </a:solidFill>
                <a:latin typeface="Arial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 bwMode="auto">
          <a:xfrm>
            <a:off x="8200553" y="1504302"/>
            <a:ext cx="3661904" cy="4802836"/>
            <a:chOff x="16290699" y="3015478"/>
            <a:chExt cx="6981786" cy="9605672"/>
          </a:xfrm>
        </p:grpSpPr>
        <p:sp>
          <p:nvSpPr>
            <p:cNvPr id="59" name="Прямоугольник: скругленные углы 58"/>
            <p:cNvSpPr/>
            <p:nvPr/>
          </p:nvSpPr>
          <p:spPr bwMode="auto">
            <a:xfrm>
              <a:off x="16290699" y="5567729"/>
              <a:ext cx="6288824" cy="7053421"/>
            </a:xfrm>
            <a:prstGeom prst="roundRect">
              <a:avLst>
                <a:gd name="adj" fmla="val 7056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165100" sx="101000" sy="101000" algn="ctr" rotWithShape="0">
                <a:schemeClr val="bg1">
                  <a:lumMod val="85000"/>
                  <a:alpha val="2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tIns="108000" rIns="0" bIns="108000" rtlCol="0" anchor="t" anchorCtr="0"/>
            <a:lstStyle/>
            <a:p>
              <a:pPr>
                <a:defRPr/>
              </a:pPr>
              <a:endParaRPr lang="ru-RU" sz="1600" dirty="0">
                <a:solidFill>
                  <a:schemeClr val="tx1"/>
                </a:solidFill>
                <a:latin typeface="Arial"/>
              </a:endParaRPr>
            </a:p>
          </p:txBody>
        </p:sp>
        <p:sp>
          <p:nvSpPr>
            <p:cNvPr id="5" name="Rounded Rectangle 19"/>
            <p:cNvSpPr/>
            <p:nvPr/>
          </p:nvSpPr>
          <p:spPr bwMode="auto">
            <a:xfrm>
              <a:off x="16495001" y="6733980"/>
              <a:ext cx="6046223" cy="1767056"/>
            </a:xfrm>
            <a:prstGeom prst="roundRect">
              <a:avLst>
                <a:gd name="adj" fmla="val 11684"/>
              </a:avLst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000" tIns="108000" rIns="45000" bIns="108000" rtlCol="0" anchor="ctr" anchorCtr="0">
              <a:spAutoFit/>
            </a:bodyPr>
            <a:lstStyle>
              <a:defPPr>
                <a:defRPr lang="ru-RU"/>
              </a:defPPr>
              <a:lvl1pPr marL="0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98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595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893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7189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485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784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400080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4378" algn="l" defTabSz="1828595">
                <a:defRPr sz="36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900"/>
                </a:spcAft>
                <a:defRPr/>
              </a:pPr>
              <a:r>
                <a:rPr lang="ru-RU" sz="2200" spc="-50" dirty="0">
                  <a:ln w="0"/>
                  <a:solidFill>
                    <a:schemeClr val="tx1"/>
                  </a:solidFill>
                  <a:latin typeface="Arial"/>
                </a:rPr>
                <a:t>Программно-аппаратный комплекс</a:t>
              </a:r>
              <a:endParaRPr lang="ru-RU" sz="1400" spc="-50" dirty="0">
                <a:ln w="0"/>
                <a:solidFill>
                  <a:schemeClr val="tx1"/>
                </a:solidFill>
                <a:latin typeface="Arial"/>
              </a:endParaRPr>
            </a:p>
          </p:txBody>
        </p:sp>
        <p:grpSp>
          <p:nvGrpSpPr>
            <p:cNvPr id="25" name="Группа 24"/>
            <p:cNvGrpSpPr/>
            <p:nvPr/>
          </p:nvGrpSpPr>
          <p:grpSpPr bwMode="auto">
            <a:xfrm>
              <a:off x="16296613" y="3015478"/>
              <a:ext cx="6975872" cy="3432367"/>
              <a:chOff x="16296613" y="3291637"/>
              <a:chExt cx="6975872" cy="3432367"/>
            </a:xfrm>
          </p:grpSpPr>
          <p:sp>
            <p:nvSpPr>
              <p:cNvPr id="13" name="Прямоугольник: скругленные углы 12"/>
              <p:cNvSpPr/>
              <p:nvPr/>
            </p:nvSpPr>
            <p:spPr bwMode="auto">
              <a:xfrm>
                <a:off x="16296613" y="3741795"/>
                <a:ext cx="6294738" cy="2976664"/>
              </a:xfrm>
              <a:prstGeom prst="roundRect">
                <a:avLst>
                  <a:gd name="adj" fmla="val 16667"/>
                </a:avLst>
              </a:prstGeom>
              <a:solidFill>
                <a:srgbClr val="6C95FF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000" tIns="108000" rIns="45000" bIns="108000" rtlCol="0" anchor="ctr" anchorCtr="0"/>
              <a:lstStyle/>
              <a:p>
                <a:pPr algn="ctr">
                  <a:lnSpc>
                    <a:spcPct val="90000"/>
                  </a:lnSpc>
                  <a:defRPr/>
                </a:pPr>
                <a:endParaRPr lang="ru-RU" sz="1600" dirty="0">
                  <a:ln w="0"/>
                  <a:solidFill>
                    <a:schemeClr val="tx1"/>
                  </a:solidFill>
                  <a:latin typeface="Arial"/>
                </a:endParaRPr>
              </a:p>
            </p:txBody>
          </p:sp>
          <p:pic>
            <p:nvPicPr>
              <p:cNvPr id="20" name="Рисунок 19" descr="Изображение выглядит как белый, свет, черно-белый, дизайн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6"/>
              <a:srcRect r="-16819"/>
              <a:stretch/>
            </p:blipFill>
            <p:spPr bwMode="auto">
              <a:xfrm>
                <a:off x="16296613" y="3291637"/>
                <a:ext cx="6975872" cy="3432367"/>
              </a:xfrm>
              <a:prstGeom prst="rect">
                <a:avLst/>
              </a:prstGeom>
            </p:spPr>
          </p:pic>
        </p:grp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 rot="5400000">
              <a:off x="16629339" y="8761959"/>
              <a:ext cx="324959" cy="32495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 rot="5400000">
              <a:off x="16629339" y="9696731"/>
              <a:ext cx="324959" cy="324959"/>
            </a:xfrm>
            <a:prstGeom prst="rect">
              <a:avLst/>
            </a:prstGeom>
          </p:spPr>
        </p:pic>
      </p:grpSp>
      <p:sp>
        <p:nvSpPr>
          <p:cNvPr id="45" name="Rounded Rectangle 25">
            <a:extLst>
              <a:ext uri="{FF2B5EF4-FFF2-40B4-BE49-F238E27FC236}">
                <a16:creationId xmlns:a16="http://schemas.microsoft.com/office/drawing/2014/main" id="{A16694C5-AC99-4BFB-A28E-5E7082272C0D}"/>
              </a:ext>
            </a:extLst>
          </p:cNvPr>
          <p:cNvSpPr/>
          <p:nvPr/>
        </p:nvSpPr>
        <p:spPr bwMode="auto">
          <a:xfrm>
            <a:off x="8645918" y="4062994"/>
            <a:ext cx="2832997" cy="861688"/>
          </a:xfrm>
          <a:prstGeom prst="roundRect">
            <a:avLst>
              <a:gd name="adj" fmla="val 12713"/>
            </a:avLst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45000" tIns="108000" rIns="45000" bIns="108000" rtlCol="0" anchor="ctr" anchorCtr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400" dirty="0">
                <a:ln w="0"/>
                <a:solidFill>
                  <a:schemeClr val="bg1">
                    <a:lumMod val="50000"/>
                  </a:schemeClr>
                </a:solidFill>
                <a:latin typeface="Arial"/>
              </a:rPr>
              <a:t>Доступен в различных конфигурациях под требования заказчика</a:t>
            </a:r>
            <a:endParaRPr sz="1400" dirty="0">
              <a:ln w="0"/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48" name="Rounded Rectangle 25">
            <a:extLst>
              <a:ext uri="{FF2B5EF4-FFF2-40B4-BE49-F238E27FC236}">
                <a16:creationId xmlns:a16="http://schemas.microsoft.com/office/drawing/2014/main" id="{BC83C941-3F0E-45CF-99AD-1772D083E1B6}"/>
              </a:ext>
            </a:extLst>
          </p:cNvPr>
          <p:cNvSpPr/>
          <p:nvPr/>
        </p:nvSpPr>
        <p:spPr bwMode="auto">
          <a:xfrm>
            <a:off x="8625831" y="4730856"/>
            <a:ext cx="2832997" cy="861688"/>
          </a:xfrm>
          <a:prstGeom prst="roundRect">
            <a:avLst>
              <a:gd name="adj" fmla="val 12713"/>
            </a:avLst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45000" tIns="108000" rIns="45000" bIns="108000" rtlCol="0" anchor="ctr" anchorCtr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400" dirty="0">
                <a:ln w="0"/>
                <a:solidFill>
                  <a:schemeClr val="bg1">
                    <a:lumMod val="50000"/>
                  </a:schemeClr>
                </a:solidFill>
                <a:latin typeface="Arial"/>
              </a:rPr>
              <a:t>Внесение в реестр Минпромторга ожидается в </a:t>
            </a:r>
            <a:r>
              <a:rPr lang="en-US" sz="1400" dirty="0">
                <a:ln w="0"/>
                <a:solidFill>
                  <a:schemeClr val="bg1">
                    <a:lumMod val="50000"/>
                  </a:schemeClr>
                </a:solidFill>
                <a:latin typeface="Arial"/>
              </a:rPr>
              <a:t>Q4 2024</a:t>
            </a:r>
            <a:endParaRPr sz="1400" dirty="0">
              <a:ln w="0"/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4" name="Прямоугольник 62">
            <a:extLst>
              <a:ext uri="{FF2B5EF4-FFF2-40B4-BE49-F238E27FC236}">
                <a16:creationId xmlns:a16="http://schemas.microsoft.com/office/drawing/2014/main" id="{EF8E33C6-3355-CE07-19A7-0AFC41A1F6EE}"/>
              </a:ext>
            </a:extLst>
          </p:cNvPr>
          <p:cNvSpPr/>
          <p:nvPr/>
        </p:nvSpPr>
        <p:spPr bwMode="auto">
          <a:xfrm>
            <a:off x="735472" y="-232340"/>
            <a:ext cx="11456132" cy="211436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108000" rIns="45000" bIns="108000" rtlCol="0" anchor="ctr" anchorCtr="0"/>
          <a:lstStyle/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3600" b="1" dirty="0">
                <a:solidFill>
                  <a:schemeClr val="accent1"/>
                </a:solidFill>
              </a:rPr>
              <a:t>Доступные сценарии внедрения и развертывания</a:t>
            </a:r>
          </a:p>
        </p:txBody>
      </p:sp>
    </p:spTree>
    <p:extLst>
      <p:ext uri="{BB962C8B-B14F-4D97-AF65-F5344CB8AC3E}">
        <p14:creationId xmlns:p14="http://schemas.microsoft.com/office/powerpoint/2010/main" val="598318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174980EA-6068-3102-CB36-2A7BF289B689}"/>
              </a:ext>
            </a:extLst>
          </p:cNvPr>
          <p:cNvSpPr/>
          <p:nvPr/>
        </p:nvSpPr>
        <p:spPr>
          <a:xfrm>
            <a:off x="652412" y="3802754"/>
            <a:ext cx="7864542" cy="2377353"/>
          </a:xfrm>
          <a:prstGeom prst="roundRect">
            <a:avLst>
              <a:gd name="adj" fmla="val 7181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108000" rIns="45000" bIns="108000" rtlCol="0" anchor="ctr" anchorCtr="0"/>
          <a:lstStyle/>
          <a:p>
            <a:pPr algn="ctr">
              <a:lnSpc>
                <a:spcPct val="90000"/>
              </a:lnSpc>
            </a:pPr>
            <a:endParaRPr lang="ru-RU" sz="1600" dirty="0">
              <a:ln w="0"/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58C3CA-8AB2-428D-7A52-9534E4B8EF12}"/>
              </a:ext>
            </a:extLst>
          </p:cNvPr>
          <p:cNvSpPr txBox="1"/>
          <p:nvPr/>
        </p:nvSpPr>
        <p:spPr>
          <a:xfrm>
            <a:off x="3981113" y="4045436"/>
            <a:ext cx="489812" cy="9355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RU" sz="7200" dirty="0">
                <a:solidFill>
                  <a:schemeClr val="accent1">
                    <a:alpha val="15000"/>
                  </a:schemeClr>
                </a:solidFill>
              </a:rPr>
              <a:t>1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BA74F0-4EAB-492A-A59C-9F3673239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CB946-4666-4031-9DA0-60C42C9B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ru-RU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ПАК </a:t>
            </a:r>
            <a:r>
              <a:rPr lang="en-US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Yandex Database</a:t>
            </a:r>
            <a:endParaRPr lang="ru-RU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5" name="Объект 5">
            <a:extLst>
              <a:ext uri="{FF2B5EF4-FFF2-40B4-BE49-F238E27FC236}">
                <a16:creationId xmlns:a16="http://schemas.microsoft.com/office/drawing/2014/main" id="{CF658023-D19E-4E58-9C7C-F67C729487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280181"/>
              </p:ext>
            </p:extLst>
          </p:nvPr>
        </p:nvGraphicFramePr>
        <p:xfrm>
          <a:off x="792398" y="1362234"/>
          <a:ext cx="8048788" cy="230649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11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914557120"/>
                    </a:ext>
                  </a:extLst>
                </a:gridCol>
                <a:gridCol w="1419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8168">
                  <a:extLst>
                    <a:ext uri="{9D8B030D-6E8A-4147-A177-3AD203B41FA5}">
                      <a16:colId xmlns:a16="http://schemas.microsoft.com/office/drawing/2014/main" val="190849556"/>
                    </a:ext>
                  </a:extLst>
                </a:gridCol>
                <a:gridCol w="1116514">
                  <a:extLst>
                    <a:ext uri="{9D8B030D-6E8A-4147-A177-3AD203B41FA5}">
                      <a16:colId xmlns:a16="http://schemas.microsoft.com/office/drawing/2014/main" val="229847318"/>
                    </a:ext>
                  </a:extLst>
                </a:gridCol>
              </a:tblGrid>
              <a:tr h="577290">
                <a:tc>
                  <a:txBody>
                    <a:bodyPr/>
                    <a:lstStyle/>
                    <a:p>
                      <a:r>
                        <a:rPr lang="ru-RU" sz="1400" b="1" i="0" dirty="0">
                          <a:solidFill>
                            <a:schemeClr val="accent1"/>
                          </a:solidFill>
                          <a:latin typeface="+mj-lt"/>
                          <a:cs typeface="Arial" panose="020B0604020202020204" pitchFamily="34" charset="0"/>
                        </a:rPr>
                        <a:t>ПАК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1"/>
                          </a:solidFill>
                          <a:latin typeface="+mj-lt"/>
                        </a:rPr>
                        <a:t>Готово изделие </a:t>
                      </a:r>
                      <a:endParaRPr lang="ru-RU" sz="1400" b="1" i="0" dirty="0">
                        <a:solidFill>
                          <a:schemeClr val="accent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6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Служба поддержки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6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Реестр</a:t>
                      </a:r>
                      <a:br>
                        <a:rPr lang="ru-RU" sz="1400" b="1" i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i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Минцифры</a:t>
                      </a:r>
                      <a:endParaRPr lang="ru-RU" sz="1400" b="1" i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dirty="0">
                          <a:solidFill>
                            <a:schemeClr val="accent1"/>
                          </a:solidFill>
                          <a:latin typeface="+mj-lt"/>
                        </a:rPr>
                        <a:t>HW</a:t>
                      </a:r>
                      <a:br>
                        <a:rPr lang="ru-RU" sz="1400" b="1" i="0" dirty="0">
                          <a:solidFill>
                            <a:schemeClr val="accent1"/>
                          </a:solidFill>
                          <a:latin typeface="+mj-lt"/>
                        </a:rPr>
                      </a:br>
                      <a:r>
                        <a:rPr lang="ru-RU" sz="1400" b="1" i="0" dirty="0">
                          <a:solidFill>
                            <a:schemeClr val="accent1"/>
                          </a:solidFill>
                          <a:latin typeface="+mj-lt"/>
                        </a:rPr>
                        <a:t>вендор</a:t>
                      </a:r>
                      <a:endParaRPr lang="ru-RU" sz="1400" b="1" i="0" dirty="0">
                        <a:solidFill>
                          <a:schemeClr val="accent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6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290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СКАЛА-Р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Q4 FY24</a:t>
                      </a:r>
                      <a:endParaRPr lang="ru-RU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Ядро </a:t>
                      </a:r>
                      <a:r>
                        <a:rPr lang="ru-RU" sz="1400" b="0" i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ОпенЯрд</a:t>
                      </a:r>
                      <a:endParaRPr lang="ru-RU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627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</a:rPr>
                        <a:t>ОПЕНЯРД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6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Q4 FY24</a:t>
                      </a:r>
                      <a:endParaRPr lang="ru-RU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6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Q4 FY24</a:t>
                      </a:r>
                      <a:endParaRPr lang="ru-RU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ОпенЯрд</a:t>
                      </a:r>
                      <a:endParaRPr lang="ru-RU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0451945"/>
                  </a:ext>
                </a:extLst>
              </a:tr>
              <a:tr h="577290"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</a:rPr>
                        <a:t>Смарт Текнолоджи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6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Q4 FY24</a:t>
                      </a:r>
                      <a:endParaRPr lang="ru-RU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Ядро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Крафтвэй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0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4F78F5C-41A6-5F1D-66B0-870A4FBA0768}"/>
              </a:ext>
            </a:extLst>
          </p:cNvPr>
          <p:cNvGrpSpPr/>
          <p:nvPr/>
        </p:nvGrpSpPr>
        <p:grpSpPr bwMode="auto">
          <a:xfrm>
            <a:off x="9011070" y="721629"/>
            <a:ext cx="2896161" cy="5894201"/>
            <a:chOff x="17544769" y="1104844"/>
            <a:chExt cx="5698868" cy="11598207"/>
          </a:xfrm>
        </p:grpSpPr>
        <p:sp>
          <p:nvSpPr>
            <p:cNvPr id="5" name="Прямоугольник: скругленные углы 16">
              <a:extLst>
                <a:ext uri="{FF2B5EF4-FFF2-40B4-BE49-F238E27FC236}">
                  <a16:creationId xmlns:a16="http://schemas.microsoft.com/office/drawing/2014/main" id="{80438B5D-79A5-36C5-3783-637B4CD0AF25}"/>
                </a:ext>
              </a:extLst>
            </p:cNvPr>
            <p:cNvSpPr/>
            <p:nvPr/>
          </p:nvSpPr>
          <p:spPr bwMode="auto">
            <a:xfrm rot="20555503">
              <a:off x="19211300" y="10546351"/>
              <a:ext cx="4032336" cy="21567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CBAE0">
                    <a:alpha val="0"/>
                  </a:srgbClr>
                </a:gs>
                <a:gs pos="100000">
                  <a:srgbClr val="637A9D"/>
                </a:gs>
              </a:gsLst>
              <a:lin ang="16200000" scaled="1"/>
            </a:gradFill>
            <a:ln w="19050"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000" tIns="108000" rIns="45000" bIns="108000" rtlCol="0" anchor="ctr" anchorCtr="0"/>
            <a:lstStyle/>
            <a:p>
              <a:pPr algn="ctr" defTabSz="914298">
                <a:lnSpc>
                  <a:spcPct val="90000"/>
                </a:lnSpc>
                <a:defRPr/>
              </a:pPr>
              <a:endParaRPr lang="ru-RU" sz="1600">
                <a:ln w="0"/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6" name="Рисунок 7">
              <a:extLst>
                <a:ext uri="{FF2B5EF4-FFF2-40B4-BE49-F238E27FC236}">
                  <a16:creationId xmlns:a16="http://schemas.microsoft.com/office/drawing/2014/main" id="{69DD83D0-AEA6-144A-2614-A6B781466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7544769" y="1104844"/>
              <a:ext cx="5241933" cy="11136394"/>
            </a:xfrm>
            <a:prstGeom prst="rect">
              <a:avLst/>
            </a:prstGeom>
            <a:effectLst>
              <a:outerShdw blurRad="330200" dist="38100" dir="5400000" sx="101000" sy="101000" algn="t" rotWithShape="0">
                <a:schemeClr val="accent6">
                  <a:lumMod val="25000"/>
                  <a:alpha val="17000"/>
                </a:schemeClr>
              </a:outerShdw>
            </a:effectLst>
          </p:spPr>
        </p:pic>
      </p:grpSp>
      <p:pic>
        <p:nvPicPr>
          <p:cNvPr id="21" name="Graphic 196">
            <a:extLst>
              <a:ext uri="{FF2B5EF4-FFF2-40B4-BE49-F238E27FC236}">
                <a16:creationId xmlns:a16="http://schemas.microsoft.com/office/drawing/2014/main" id="{F6767DBA-EA03-9DC4-BD02-2CB6A8BB2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6086" y="2129289"/>
            <a:ext cx="236136" cy="236136"/>
          </a:xfrm>
          <a:prstGeom prst="rect">
            <a:avLst/>
          </a:prstGeom>
        </p:spPr>
      </p:pic>
      <p:pic>
        <p:nvPicPr>
          <p:cNvPr id="22" name="Graphic 196">
            <a:extLst>
              <a:ext uri="{FF2B5EF4-FFF2-40B4-BE49-F238E27FC236}">
                <a16:creationId xmlns:a16="http://schemas.microsoft.com/office/drawing/2014/main" id="{BAE27E1E-CC2B-B456-0F87-5E81F7303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6086" y="2700899"/>
            <a:ext cx="236136" cy="236136"/>
          </a:xfrm>
          <a:prstGeom prst="rect">
            <a:avLst/>
          </a:prstGeom>
        </p:spPr>
      </p:pic>
      <p:pic>
        <p:nvPicPr>
          <p:cNvPr id="23" name="Graphic 196">
            <a:extLst>
              <a:ext uri="{FF2B5EF4-FFF2-40B4-BE49-F238E27FC236}">
                <a16:creationId xmlns:a16="http://schemas.microsoft.com/office/drawing/2014/main" id="{0DC81247-064C-86D8-EB4A-201D27935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6086" y="3277943"/>
            <a:ext cx="236136" cy="236136"/>
          </a:xfrm>
          <a:prstGeom prst="rect">
            <a:avLst/>
          </a:prstGeom>
        </p:spPr>
      </p:pic>
      <p:pic>
        <p:nvPicPr>
          <p:cNvPr id="24" name="Graphic 196">
            <a:extLst>
              <a:ext uri="{FF2B5EF4-FFF2-40B4-BE49-F238E27FC236}">
                <a16:creationId xmlns:a16="http://schemas.microsoft.com/office/drawing/2014/main" id="{59CA7B1F-1346-C6C9-521E-1C48CD631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1953" y="2129289"/>
            <a:ext cx="236136" cy="236136"/>
          </a:xfrm>
          <a:prstGeom prst="rect">
            <a:avLst/>
          </a:prstGeom>
        </p:spPr>
      </p:pic>
      <p:pic>
        <p:nvPicPr>
          <p:cNvPr id="25" name="Graphic 196">
            <a:extLst>
              <a:ext uri="{FF2B5EF4-FFF2-40B4-BE49-F238E27FC236}">
                <a16:creationId xmlns:a16="http://schemas.microsoft.com/office/drawing/2014/main" id="{90CBC2D4-C091-D73E-FAE1-E1ACC4311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1953" y="3277943"/>
            <a:ext cx="236136" cy="23613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5570BBF-1D19-7BDC-1B83-E69F0E0665F5}"/>
              </a:ext>
            </a:extLst>
          </p:cNvPr>
          <p:cNvSpPr txBox="1"/>
          <p:nvPr/>
        </p:nvSpPr>
        <p:spPr>
          <a:xfrm>
            <a:off x="7849207" y="4045436"/>
            <a:ext cx="489812" cy="9355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7200" dirty="0">
                <a:solidFill>
                  <a:schemeClr val="accent1">
                    <a:alpha val="15000"/>
                  </a:schemeClr>
                </a:solidFill>
              </a:rPr>
              <a:t>2</a:t>
            </a:r>
            <a:endParaRPr lang="en-RU" sz="7200" dirty="0">
              <a:solidFill>
                <a:schemeClr val="accent1">
                  <a:alpha val="1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59B553-9B72-6699-43E2-2169FD4F3E72}"/>
              </a:ext>
            </a:extLst>
          </p:cNvPr>
          <p:cNvSpPr txBox="1"/>
          <p:nvPr/>
        </p:nvSpPr>
        <p:spPr>
          <a:xfrm>
            <a:off x="3981113" y="5209455"/>
            <a:ext cx="489812" cy="9355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7200" dirty="0">
                <a:solidFill>
                  <a:schemeClr val="accent1">
                    <a:alpha val="15000"/>
                  </a:schemeClr>
                </a:solidFill>
              </a:rPr>
              <a:t>3</a:t>
            </a:r>
            <a:endParaRPr lang="en-RU" sz="7200" dirty="0">
              <a:solidFill>
                <a:schemeClr val="accent1">
                  <a:alpha val="1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7929DE-F8B5-2807-4799-697C8306BF44}"/>
              </a:ext>
            </a:extLst>
          </p:cNvPr>
          <p:cNvSpPr txBox="1"/>
          <p:nvPr/>
        </p:nvSpPr>
        <p:spPr>
          <a:xfrm>
            <a:off x="7849207" y="5209455"/>
            <a:ext cx="489812" cy="9355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7200" dirty="0">
                <a:solidFill>
                  <a:schemeClr val="accent1">
                    <a:alpha val="15000"/>
                  </a:schemeClr>
                </a:solidFill>
              </a:rPr>
              <a:t>4</a:t>
            </a:r>
            <a:endParaRPr lang="en-RU" sz="7200" dirty="0">
              <a:solidFill>
                <a:schemeClr val="accent1">
                  <a:alpha val="15000"/>
                </a:schemeClr>
              </a:solidFill>
            </a:endParaRPr>
          </a:p>
        </p:txBody>
      </p:sp>
      <p:sp>
        <p:nvSpPr>
          <p:cNvPr id="36" name="Полилиния 35">
            <a:extLst>
              <a:ext uri="{FF2B5EF4-FFF2-40B4-BE49-F238E27FC236}">
                <a16:creationId xmlns:a16="http://schemas.microsoft.com/office/drawing/2014/main" id="{34A1FD87-95EB-A6B4-7A7F-78697472E509}"/>
              </a:ext>
            </a:extLst>
          </p:cNvPr>
          <p:cNvSpPr/>
          <p:nvPr/>
        </p:nvSpPr>
        <p:spPr>
          <a:xfrm>
            <a:off x="652412" y="3727971"/>
            <a:ext cx="7931428" cy="2526919"/>
          </a:xfrm>
          <a:custGeom>
            <a:avLst/>
            <a:gdLst>
              <a:gd name="connsiteX0" fmla="*/ 8210739 w 15862855"/>
              <a:gd name="connsiteY0" fmla="*/ 2759686 h 5053837"/>
              <a:gd name="connsiteX1" fmla="*/ 8033040 w 15862855"/>
              <a:gd name="connsiteY1" fmla="*/ 2937385 h 5053837"/>
              <a:gd name="connsiteX2" fmla="*/ 8033040 w 15862855"/>
              <a:gd name="connsiteY2" fmla="*/ 4529161 h 5053837"/>
              <a:gd name="connsiteX3" fmla="*/ 8210739 w 15862855"/>
              <a:gd name="connsiteY3" fmla="*/ 4706860 h 5053837"/>
              <a:gd name="connsiteX4" fmla="*/ 15206243 w 15862855"/>
              <a:gd name="connsiteY4" fmla="*/ 4706860 h 5053837"/>
              <a:gd name="connsiteX5" fmla="*/ 15383942 w 15862855"/>
              <a:gd name="connsiteY5" fmla="*/ 4529161 h 5053837"/>
              <a:gd name="connsiteX6" fmla="*/ 15383942 w 15862855"/>
              <a:gd name="connsiteY6" fmla="*/ 2937385 h 5053837"/>
              <a:gd name="connsiteX7" fmla="*/ 15206243 w 15862855"/>
              <a:gd name="connsiteY7" fmla="*/ 2759686 h 5053837"/>
              <a:gd name="connsiteX8" fmla="*/ 485944 w 15862855"/>
              <a:gd name="connsiteY8" fmla="*/ 2759686 h 5053837"/>
              <a:gd name="connsiteX9" fmla="*/ 308245 w 15862855"/>
              <a:gd name="connsiteY9" fmla="*/ 2937385 h 5053837"/>
              <a:gd name="connsiteX10" fmla="*/ 308245 w 15862855"/>
              <a:gd name="connsiteY10" fmla="*/ 4529161 h 5053837"/>
              <a:gd name="connsiteX11" fmla="*/ 485944 w 15862855"/>
              <a:gd name="connsiteY11" fmla="*/ 4706860 h 5053837"/>
              <a:gd name="connsiteX12" fmla="*/ 7481448 w 15862855"/>
              <a:gd name="connsiteY12" fmla="*/ 4706860 h 5053837"/>
              <a:gd name="connsiteX13" fmla="*/ 7659147 w 15862855"/>
              <a:gd name="connsiteY13" fmla="*/ 4529161 h 5053837"/>
              <a:gd name="connsiteX14" fmla="*/ 7659147 w 15862855"/>
              <a:gd name="connsiteY14" fmla="*/ 2937385 h 5053837"/>
              <a:gd name="connsiteX15" fmla="*/ 7481448 w 15862855"/>
              <a:gd name="connsiteY15" fmla="*/ 2759686 h 5053837"/>
              <a:gd name="connsiteX16" fmla="*/ 8210739 w 15862855"/>
              <a:gd name="connsiteY16" fmla="*/ 433497 h 5053837"/>
              <a:gd name="connsiteX17" fmla="*/ 8033040 w 15862855"/>
              <a:gd name="connsiteY17" fmla="*/ 611196 h 5053837"/>
              <a:gd name="connsiteX18" fmla="*/ 8033040 w 15862855"/>
              <a:gd name="connsiteY18" fmla="*/ 2202972 h 5053837"/>
              <a:gd name="connsiteX19" fmla="*/ 8210739 w 15862855"/>
              <a:gd name="connsiteY19" fmla="*/ 2380671 h 5053837"/>
              <a:gd name="connsiteX20" fmla="*/ 15206243 w 15862855"/>
              <a:gd name="connsiteY20" fmla="*/ 2380671 h 5053837"/>
              <a:gd name="connsiteX21" fmla="*/ 15383942 w 15862855"/>
              <a:gd name="connsiteY21" fmla="*/ 2202972 h 5053837"/>
              <a:gd name="connsiteX22" fmla="*/ 15383942 w 15862855"/>
              <a:gd name="connsiteY22" fmla="*/ 611196 h 5053837"/>
              <a:gd name="connsiteX23" fmla="*/ 15206243 w 15862855"/>
              <a:gd name="connsiteY23" fmla="*/ 433497 h 5053837"/>
              <a:gd name="connsiteX24" fmla="*/ 471671 w 15862855"/>
              <a:gd name="connsiteY24" fmla="*/ 433497 h 5053837"/>
              <a:gd name="connsiteX25" fmla="*/ 293972 w 15862855"/>
              <a:gd name="connsiteY25" fmla="*/ 611196 h 5053837"/>
              <a:gd name="connsiteX26" fmla="*/ 293972 w 15862855"/>
              <a:gd name="connsiteY26" fmla="*/ 2202972 h 5053837"/>
              <a:gd name="connsiteX27" fmla="*/ 471671 w 15862855"/>
              <a:gd name="connsiteY27" fmla="*/ 2380671 h 5053837"/>
              <a:gd name="connsiteX28" fmla="*/ 7467174 w 15862855"/>
              <a:gd name="connsiteY28" fmla="*/ 2380671 h 5053837"/>
              <a:gd name="connsiteX29" fmla="*/ 7644873 w 15862855"/>
              <a:gd name="connsiteY29" fmla="*/ 2202972 h 5053837"/>
              <a:gd name="connsiteX30" fmla="*/ 7644873 w 15862855"/>
              <a:gd name="connsiteY30" fmla="*/ 611196 h 5053837"/>
              <a:gd name="connsiteX31" fmla="*/ 7467174 w 15862855"/>
              <a:gd name="connsiteY31" fmla="*/ 433497 h 5053837"/>
              <a:gd name="connsiteX32" fmla="*/ 0 w 15862855"/>
              <a:gd name="connsiteY32" fmla="*/ 0 h 5053837"/>
              <a:gd name="connsiteX33" fmla="*/ 15862855 w 15862855"/>
              <a:gd name="connsiteY33" fmla="*/ 0 h 5053837"/>
              <a:gd name="connsiteX34" fmla="*/ 15862855 w 15862855"/>
              <a:gd name="connsiteY34" fmla="*/ 5053837 h 5053837"/>
              <a:gd name="connsiteX35" fmla="*/ 0 w 15862855"/>
              <a:gd name="connsiteY35" fmla="*/ 5053837 h 505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5862855" h="5053837">
                <a:moveTo>
                  <a:pt x="8210739" y="2759686"/>
                </a:moveTo>
                <a:cubicBezTo>
                  <a:pt x="8112599" y="2759686"/>
                  <a:pt x="8033040" y="2839245"/>
                  <a:pt x="8033040" y="2937385"/>
                </a:cubicBezTo>
                <a:lnTo>
                  <a:pt x="8033040" y="4529161"/>
                </a:lnTo>
                <a:cubicBezTo>
                  <a:pt x="8033040" y="4627301"/>
                  <a:pt x="8112599" y="4706860"/>
                  <a:pt x="8210739" y="4706860"/>
                </a:cubicBezTo>
                <a:lnTo>
                  <a:pt x="15206243" y="4706860"/>
                </a:lnTo>
                <a:cubicBezTo>
                  <a:pt x="15304383" y="4706860"/>
                  <a:pt x="15383942" y="4627301"/>
                  <a:pt x="15383942" y="4529161"/>
                </a:cubicBezTo>
                <a:lnTo>
                  <a:pt x="15383942" y="2937385"/>
                </a:lnTo>
                <a:cubicBezTo>
                  <a:pt x="15383942" y="2839245"/>
                  <a:pt x="15304383" y="2759686"/>
                  <a:pt x="15206243" y="2759686"/>
                </a:cubicBezTo>
                <a:close/>
                <a:moveTo>
                  <a:pt x="485944" y="2759686"/>
                </a:moveTo>
                <a:cubicBezTo>
                  <a:pt x="387804" y="2759686"/>
                  <a:pt x="308245" y="2839245"/>
                  <a:pt x="308245" y="2937385"/>
                </a:cubicBezTo>
                <a:lnTo>
                  <a:pt x="308245" y="4529161"/>
                </a:lnTo>
                <a:cubicBezTo>
                  <a:pt x="308245" y="4627301"/>
                  <a:pt x="387804" y="4706860"/>
                  <a:pt x="485944" y="4706860"/>
                </a:cubicBezTo>
                <a:lnTo>
                  <a:pt x="7481448" y="4706860"/>
                </a:lnTo>
                <a:cubicBezTo>
                  <a:pt x="7579588" y="4706860"/>
                  <a:pt x="7659147" y="4627301"/>
                  <a:pt x="7659147" y="4529161"/>
                </a:cubicBezTo>
                <a:lnTo>
                  <a:pt x="7659147" y="2937385"/>
                </a:lnTo>
                <a:cubicBezTo>
                  <a:pt x="7659147" y="2839245"/>
                  <a:pt x="7579588" y="2759686"/>
                  <a:pt x="7481448" y="2759686"/>
                </a:cubicBezTo>
                <a:close/>
                <a:moveTo>
                  <a:pt x="8210739" y="433497"/>
                </a:moveTo>
                <a:cubicBezTo>
                  <a:pt x="8112599" y="433497"/>
                  <a:pt x="8033040" y="513056"/>
                  <a:pt x="8033040" y="611196"/>
                </a:cubicBezTo>
                <a:lnTo>
                  <a:pt x="8033040" y="2202972"/>
                </a:lnTo>
                <a:cubicBezTo>
                  <a:pt x="8033040" y="2301112"/>
                  <a:pt x="8112599" y="2380671"/>
                  <a:pt x="8210739" y="2380671"/>
                </a:cubicBezTo>
                <a:lnTo>
                  <a:pt x="15206243" y="2380671"/>
                </a:lnTo>
                <a:cubicBezTo>
                  <a:pt x="15304383" y="2380671"/>
                  <a:pt x="15383942" y="2301112"/>
                  <a:pt x="15383942" y="2202972"/>
                </a:cubicBezTo>
                <a:lnTo>
                  <a:pt x="15383942" y="611196"/>
                </a:lnTo>
                <a:cubicBezTo>
                  <a:pt x="15383942" y="513056"/>
                  <a:pt x="15304383" y="433497"/>
                  <a:pt x="15206243" y="433497"/>
                </a:cubicBezTo>
                <a:close/>
                <a:moveTo>
                  <a:pt x="471671" y="433497"/>
                </a:moveTo>
                <a:cubicBezTo>
                  <a:pt x="373531" y="433497"/>
                  <a:pt x="293972" y="513056"/>
                  <a:pt x="293972" y="611196"/>
                </a:cubicBezTo>
                <a:lnTo>
                  <a:pt x="293972" y="2202972"/>
                </a:lnTo>
                <a:cubicBezTo>
                  <a:pt x="293972" y="2301112"/>
                  <a:pt x="373531" y="2380671"/>
                  <a:pt x="471671" y="2380671"/>
                </a:cubicBezTo>
                <a:lnTo>
                  <a:pt x="7467174" y="2380671"/>
                </a:lnTo>
                <a:cubicBezTo>
                  <a:pt x="7565314" y="2380671"/>
                  <a:pt x="7644873" y="2301112"/>
                  <a:pt x="7644873" y="2202972"/>
                </a:cubicBezTo>
                <a:lnTo>
                  <a:pt x="7644873" y="611196"/>
                </a:lnTo>
                <a:cubicBezTo>
                  <a:pt x="7644873" y="513056"/>
                  <a:pt x="7565314" y="433497"/>
                  <a:pt x="7467174" y="433497"/>
                </a:cubicBezTo>
                <a:close/>
                <a:moveTo>
                  <a:pt x="0" y="0"/>
                </a:moveTo>
                <a:lnTo>
                  <a:pt x="15862855" y="0"/>
                </a:lnTo>
                <a:lnTo>
                  <a:pt x="15862855" y="5053837"/>
                </a:lnTo>
                <a:lnTo>
                  <a:pt x="0" y="5053837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000" tIns="108000" rIns="45000" bIns="10800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lang="ru-RU" sz="1600" dirty="0">
              <a:ln w="0"/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8A43058-8708-E5C7-994E-9602F83A60AE}"/>
              </a:ext>
            </a:extLst>
          </p:cNvPr>
          <p:cNvSpPr txBox="1"/>
          <p:nvPr/>
        </p:nvSpPr>
        <p:spPr>
          <a:xfrm>
            <a:off x="950475" y="4139287"/>
            <a:ext cx="2852703" cy="4452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914298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Серийный выпуск</a:t>
            </a:r>
            <a:br>
              <a:rPr lang="ru-RU" sz="1400" dirty="0">
                <a:solidFill>
                  <a:srgbClr val="000000"/>
                </a:solidFill>
              </a:rPr>
            </a:br>
            <a:r>
              <a:rPr lang="ru-RU" sz="1400" dirty="0">
                <a:solidFill>
                  <a:srgbClr val="000000"/>
                </a:solidFill>
              </a:rPr>
              <a:t>и регистрация в РРПО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0F2D12-B80F-4056-3E15-C590B89E2DFD}"/>
              </a:ext>
            </a:extLst>
          </p:cNvPr>
          <p:cNvSpPr txBox="1"/>
          <p:nvPr/>
        </p:nvSpPr>
        <p:spPr>
          <a:xfrm>
            <a:off x="4818568" y="4139287"/>
            <a:ext cx="2852703" cy="4452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914298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Легкое наращивание</a:t>
            </a:r>
            <a:br>
              <a:rPr lang="ru-RU" sz="1400" dirty="0">
                <a:solidFill>
                  <a:srgbClr val="000000"/>
                </a:solidFill>
              </a:rPr>
            </a:br>
            <a:r>
              <a:rPr lang="ru-RU" sz="1400" dirty="0">
                <a:solidFill>
                  <a:srgbClr val="000000"/>
                </a:solidFill>
              </a:rPr>
              <a:t>мощностей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9C42289-8F1C-FE85-9C79-400DC2A5AE6A}"/>
              </a:ext>
            </a:extLst>
          </p:cNvPr>
          <p:cNvSpPr txBox="1"/>
          <p:nvPr/>
        </p:nvSpPr>
        <p:spPr>
          <a:xfrm>
            <a:off x="950475" y="5304442"/>
            <a:ext cx="2316675" cy="4452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914298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Отказоустойчивая </a:t>
            </a:r>
            <a:br>
              <a:rPr lang="ru-RU" sz="1400" dirty="0">
                <a:solidFill>
                  <a:srgbClr val="000000"/>
                </a:solidFill>
              </a:rPr>
            </a:br>
            <a:r>
              <a:rPr lang="ru-RU" sz="1400" dirty="0">
                <a:solidFill>
                  <a:srgbClr val="000000"/>
                </a:solidFill>
              </a:rPr>
              <a:t>распределенная</a:t>
            </a:r>
            <a:br>
              <a:rPr lang="ru-RU" sz="1400" dirty="0">
                <a:solidFill>
                  <a:srgbClr val="000000"/>
                </a:solidFill>
              </a:rPr>
            </a:br>
            <a:r>
              <a:rPr lang="ru-RU" sz="1400" dirty="0">
                <a:solidFill>
                  <a:srgbClr val="000000"/>
                </a:solidFill>
              </a:rPr>
              <a:t>архитектура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293306-2FC6-E6B1-741B-07AC9C0E6DD5}"/>
              </a:ext>
            </a:extLst>
          </p:cNvPr>
          <p:cNvSpPr txBox="1"/>
          <p:nvPr/>
        </p:nvSpPr>
        <p:spPr>
          <a:xfrm>
            <a:off x="4818568" y="5304442"/>
            <a:ext cx="2852703" cy="4452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914298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Управление СУБД</a:t>
            </a:r>
            <a:br>
              <a:rPr lang="ru-RU" sz="1400" dirty="0">
                <a:solidFill>
                  <a:srgbClr val="000000"/>
                </a:solidFill>
              </a:rPr>
            </a:br>
            <a:r>
              <a:rPr lang="ru-RU" sz="1400" dirty="0">
                <a:solidFill>
                  <a:srgbClr val="000000"/>
                </a:solidFill>
              </a:rPr>
              <a:t>«из единого окна»</a:t>
            </a:r>
          </a:p>
        </p:txBody>
      </p:sp>
    </p:spTree>
    <p:extLst>
      <p:ext uri="{BB962C8B-B14F-4D97-AF65-F5344CB8AC3E}">
        <p14:creationId xmlns:p14="http://schemas.microsoft.com/office/powerpoint/2010/main" val="411686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83EB31-7961-4824-AA5B-7F5E3F996D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19335AD-2907-6C4C-9C69-3AF6E8D06A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4" t="2377" r="23288" b="57948"/>
          <a:stretch/>
        </p:blipFill>
        <p:spPr>
          <a:xfrm>
            <a:off x="811134" y="4305507"/>
            <a:ext cx="1090581" cy="1090581"/>
          </a:xfrm>
        </p:spPr>
      </p:pic>
      <p:sp>
        <p:nvSpPr>
          <p:cNvPr id="54" name="Текст 53">
            <a:extLst>
              <a:ext uri="{FF2B5EF4-FFF2-40B4-BE49-F238E27FC236}">
                <a16:creationId xmlns:a16="http://schemas.microsoft.com/office/drawing/2014/main" id="{D421FC17-998F-544D-9D70-3BA9C447F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2879" y="4305507"/>
            <a:ext cx="2374900" cy="1090581"/>
          </a:xfrm>
        </p:spPr>
        <p:txBody>
          <a:bodyPr anchor="ctr">
            <a:normAutofit/>
          </a:bodyPr>
          <a:lstStyle/>
          <a:p>
            <a:r>
              <a:rPr lang="ru-RU" b="1" dirty="0"/>
              <a:t>Александр Симашков</a:t>
            </a:r>
          </a:p>
          <a:p>
            <a:r>
              <a:rPr lang="ru-RU" dirty="0"/>
              <a:t>Руководитель по работе с ключевыми клиентами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463DA7-ACC0-43B0-A43B-FA4D8D2B48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err="1">
                <a:hlinkClick r:id="rId5"/>
              </a:rPr>
              <a:t>yandex.cloud</a:t>
            </a:r>
            <a:r>
              <a:rPr lang="en-US" dirty="0">
                <a:hlinkClick r:id="rId5"/>
              </a:rPr>
              <a:t>/</a:t>
            </a:r>
            <a:r>
              <a:rPr lang="en-US" dirty="0" err="1">
                <a:hlinkClick r:id="rId5"/>
              </a:rPr>
              <a:t>ru</a:t>
            </a:r>
            <a:endParaRPr lang="ru-RU" dirty="0"/>
          </a:p>
          <a:p>
            <a:endParaRPr lang="en-US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C414691-445B-4F95-AC90-778C4E16C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52" y="540000"/>
            <a:ext cx="10467827" cy="470898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ru-RU" sz="3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Буду рад продолжить общение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836245-6F7D-6810-0837-888AF2D84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865201"/>
              </p:ext>
            </p:extLst>
          </p:nvPr>
        </p:nvGraphicFramePr>
        <p:xfrm>
          <a:off x="2061777" y="5212459"/>
          <a:ext cx="10515600" cy="7823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3693876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41275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alexsimashkov@yandex-team.ru</a:t>
                      </a:r>
                    </a:p>
                  </a:txBody>
                  <a:tcPr marL="0" marR="0" marT="50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22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1275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+7 915 295-18-40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438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1275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@alexsimashkov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5231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79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AutoShape 34" descr="Логотип МТС"/>
          <p:cNvSpPr>
            <a:spLocks noChangeAspect="1" noChangeArrowheads="1"/>
          </p:cNvSpPr>
          <p:nvPr/>
        </p:nvSpPr>
        <p:spPr bwMode="auto">
          <a:xfrm>
            <a:off x="30547247" y="15263422"/>
            <a:ext cx="67812" cy="67812"/>
          </a:xfrm>
          <a:prstGeom prst="rect">
            <a:avLst/>
          </a:prstGeom>
          <a:noFill/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900" dirty="0">
              <a:latin typeface="Arial"/>
            </a:endParaRPr>
          </a:p>
        </p:txBody>
      </p:sp>
      <p:sp>
        <p:nvSpPr>
          <p:cNvPr id="6" name="Title 4"/>
          <p:cNvSpPr txBox="1"/>
          <p:nvPr/>
        </p:nvSpPr>
        <p:spPr bwMode="auto">
          <a:xfrm>
            <a:off x="792398" y="1439986"/>
            <a:ext cx="8087302" cy="1178954"/>
          </a:xfrm>
          <a:prstGeom prst="rect">
            <a:avLst/>
          </a:prstGeom>
        </p:spPr>
        <p:txBody>
          <a:bodyPr vert="horz" wrap="square" lIns="0" tIns="108000" rIns="0" bIns="72000" rtlCol="0" anchor="t">
            <a:spAutoFit/>
          </a:bodyPr>
          <a:lstStyle>
            <a:lvl1pPr marL="0" algn="l" defTabSz="1828619">
              <a:lnSpc>
                <a:spcPct val="100000"/>
              </a:lnSpc>
              <a:spcBef>
                <a:spcPts val="0"/>
              </a:spcBef>
              <a:buNone/>
              <a:defRPr sz="72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sz="3600" dirty="0">
                <a:latin typeface="Arial"/>
              </a:rPr>
              <a:t>Проверенное решение для проектов корпоративного масштаба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1D84EA-1055-4712-B81F-5751E00A3BB9}"/>
              </a:ext>
            </a:extLst>
          </p:cNvPr>
          <p:cNvGrpSpPr/>
          <p:nvPr/>
        </p:nvGrpSpPr>
        <p:grpSpPr>
          <a:xfrm>
            <a:off x="763617" y="3097119"/>
            <a:ext cx="10635987" cy="1420213"/>
            <a:chOff x="1584001" y="3747944"/>
            <a:chExt cx="21271973" cy="2840425"/>
          </a:xfrm>
        </p:grpSpPr>
        <p:sp>
          <p:nvSpPr>
            <p:cNvPr id="24" name="Прямоугольник 23"/>
            <p:cNvSpPr/>
            <p:nvPr/>
          </p:nvSpPr>
          <p:spPr bwMode="auto">
            <a:xfrm>
              <a:off x="1584001" y="3747944"/>
              <a:ext cx="21271973" cy="2840425"/>
            </a:xfrm>
            <a:prstGeom prst="roundRect">
              <a:avLst>
                <a:gd name="adj" fmla="val 10474"/>
              </a:avLst>
            </a:prstGeom>
            <a:solidFill>
              <a:srgbClr val="E3E8ED">
                <a:alpha val="60000"/>
              </a:srgb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000" tIns="108000" rIns="45000" bIns="108000" rtlCol="0" anchor="ctr" anchorCtr="0"/>
            <a:lstStyle/>
            <a:p>
              <a:pPr algn="ctr">
                <a:lnSpc>
                  <a:spcPct val="90000"/>
                </a:lnSpc>
                <a:defRPr/>
              </a:pPr>
              <a:endParaRPr lang="en-US" sz="1600" dirty="0">
                <a:ln w="0"/>
                <a:solidFill>
                  <a:srgbClr val="E3E8ED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defRPr/>
              </a:pPr>
              <a:endParaRPr lang="ru-RU" sz="1600" dirty="0">
                <a:ln w="0"/>
                <a:solidFill>
                  <a:srgbClr val="E3E8ED"/>
                </a:solidFill>
                <a:latin typeface="Arial"/>
              </a:endParaRPr>
            </a:p>
          </p:txBody>
        </p:sp>
        <p:cxnSp>
          <p:nvCxnSpPr>
            <p:cNvPr id="25" name="Straight Connector 18"/>
            <p:cNvCxnSpPr>
              <a:cxnSpLocks/>
            </p:cNvCxnSpPr>
            <p:nvPr/>
          </p:nvCxnSpPr>
          <p:spPr bwMode="auto">
            <a:xfrm flipH="1">
              <a:off x="2274277" y="5158214"/>
              <a:ext cx="19404368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olid"/>
              <a:headEnd type="oval" w="lg" len="lg"/>
              <a:tail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Placeholder 23"/>
            <p:cNvSpPr txBox="1"/>
            <p:nvPr/>
          </p:nvSpPr>
          <p:spPr bwMode="auto">
            <a:xfrm>
              <a:off x="2274277" y="4311290"/>
              <a:ext cx="1694216" cy="384508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1828619">
                <a:lnSpc>
                  <a:spcPct val="100000"/>
                </a:lnSpc>
                <a:spcBef>
                  <a:spcPts val="0"/>
                </a:spcBef>
                <a:spcAft>
                  <a:spcPts val="3000"/>
                </a:spcAft>
                <a:buFontTx/>
                <a:buNone/>
                <a:defRPr sz="3600" b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20000" indent="-719964" algn="l" defTabSz="1907905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 Unicode MS"/>
                <a:buChar char="▎"/>
                <a:defRPr sz="3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20000" indent="-715963" algn="l" defTabSz="1828619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SzPct val="150000"/>
                <a:buFont typeface="Yandex Sans Text Light"/>
                <a:buChar char="›"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20000" indent="-715963" algn="l" defTabSz="1828619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Font typeface="+mj-lt"/>
                <a:buAutoNum type="arabicPeriod"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828619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FontTx/>
                <a:buNone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8699" indent="-457155" algn="l" defTabSz="1828619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007" indent="-457155" algn="l" defTabSz="1828619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7315" indent="-457155" algn="l" defTabSz="1828619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1623" indent="-457155" algn="l" defTabSz="1828619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1600" dirty="0">
                  <a:latin typeface="Arial"/>
                </a:rPr>
                <a:t>2014</a:t>
              </a:r>
              <a:endParaRPr sz="1800" dirty="0"/>
            </a:p>
          </p:txBody>
        </p:sp>
        <p:sp>
          <p:nvSpPr>
            <p:cNvPr id="31" name="Text Placeholder 23"/>
            <p:cNvSpPr txBox="1"/>
            <p:nvPr/>
          </p:nvSpPr>
          <p:spPr bwMode="auto">
            <a:xfrm>
              <a:off x="20923906" y="4311290"/>
              <a:ext cx="1694216" cy="384508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1828619">
                <a:lnSpc>
                  <a:spcPct val="100000"/>
                </a:lnSpc>
                <a:spcBef>
                  <a:spcPts val="0"/>
                </a:spcBef>
                <a:spcAft>
                  <a:spcPts val="3000"/>
                </a:spcAft>
                <a:buFontTx/>
                <a:buNone/>
                <a:defRPr sz="3600" b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20000" indent="-719964" algn="l" defTabSz="1907905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 Unicode MS"/>
                <a:buChar char="▎"/>
                <a:defRPr sz="3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20000" indent="-715963" algn="l" defTabSz="1828619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SzPct val="150000"/>
                <a:buFont typeface="Yandex Sans Text Light"/>
                <a:buChar char="›"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20000" indent="-715963" algn="l" defTabSz="1828619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Font typeface="+mj-lt"/>
                <a:buAutoNum type="arabicPeriod"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828619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FontTx/>
                <a:buNone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8699" indent="-457155" algn="l" defTabSz="1828619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007" indent="-457155" algn="l" defTabSz="1828619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7315" indent="-457155" algn="l" defTabSz="1828619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1623" indent="-457155" algn="l" defTabSz="1828619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1600" dirty="0">
                  <a:latin typeface="Arial"/>
                </a:rPr>
                <a:t>2024</a:t>
              </a:r>
              <a:endParaRPr sz="1800" dirty="0"/>
            </a:p>
          </p:txBody>
        </p:sp>
        <p:pic>
          <p:nvPicPr>
            <p:cNvPr id="78" name="Picture 42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7469147" y="4319304"/>
              <a:ext cx="471542" cy="471540"/>
            </a:xfrm>
            <a:prstGeom prst="rect">
              <a:avLst/>
            </a:prstGeom>
          </p:spPr>
        </p:pic>
        <p:pic>
          <p:nvPicPr>
            <p:cNvPr id="81" name="Picture 46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4874307" y="5409866"/>
              <a:ext cx="470232" cy="471540"/>
            </a:xfrm>
            <a:prstGeom prst="rect">
              <a:avLst/>
            </a:prstGeom>
          </p:spPr>
        </p:pic>
        <p:pic>
          <p:nvPicPr>
            <p:cNvPr id="82" name="Picture 51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6440933" y="4319304"/>
              <a:ext cx="461918" cy="471540"/>
            </a:xfrm>
            <a:prstGeom prst="rect">
              <a:avLst/>
            </a:prstGeom>
          </p:spPr>
        </p:pic>
        <p:pic>
          <p:nvPicPr>
            <p:cNvPr id="83" name="Picture 53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4351886" y="4319304"/>
              <a:ext cx="470232" cy="471540"/>
            </a:xfrm>
            <a:prstGeom prst="rect">
              <a:avLst/>
            </a:prstGeom>
          </p:spPr>
        </p:pic>
        <p:pic>
          <p:nvPicPr>
            <p:cNvPr id="84" name="Picture 60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5396728" y="4319304"/>
              <a:ext cx="471540" cy="471540"/>
            </a:xfrm>
            <a:prstGeom prst="rect">
              <a:avLst/>
            </a:prstGeom>
          </p:spPr>
        </p:pic>
        <p:pic>
          <p:nvPicPr>
            <p:cNvPr id="85" name="Picture 62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6955040" y="5409866"/>
              <a:ext cx="461918" cy="471540"/>
            </a:xfrm>
            <a:prstGeom prst="rect">
              <a:avLst/>
            </a:prstGeom>
          </p:spPr>
        </p:pic>
        <p:pic>
          <p:nvPicPr>
            <p:cNvPr id="86" name="Рисунок 66"/>
            <p:cNvPicPr>
              <a:picLocks noChangeAspect="1"/>
            </p:cNvPicPr>
            <p:nvPr/>
          </p:nvPicPr>
          <p:blipFill>
            <a:blip r:embed="rId9"/>
            <a:srcRect t="169" b="168"/>
            <a:stretch/>
          </p:blipFill>
          <p:spPr bwMode="auto">
            <a:xfrm>
              <a:off x="7992878" y="5409866"/>
              <a:ext cx="463486" cy="471540"/>
            </a:xfrm>
            <a:prstGeom prst="rect">
              <a:avLst/>
            </a:prstGeom>
          </p:spPr>
        </p:pic>
        <p:pic>
          <p:nvPicPr>
            <p:cNvPr id="87" name="Рисунок 70"/>
            <p:cNvPicPr>
              <a:picLocks noChangeAspect="1"/>
            </p:cNvPicPr>
            <p:nvPr/>
          </p:nvPicPr>
          <p:blipFill>
            <a:blip r:embed="rId10"/>
            <a:stretch/>
          </p:blipFill>
          <p:spPr bwMode="auto">
            <a:xfrm>
              <a:off x="8508550" y="4319304"/>
              <a:ext cx="461686" cy="471305"/>
            </a:xfrm>
            <a:prstGeom prst="rect">
              <a:avLst/>
            </a:prstGeom>
          </p:spPr>
        </p:pic>
        <p:grpSp>
          <p:nvGrpSpPr>
            <p:cNvPr id="88" name="Рисунок 76"/>
            <p:cNvGrpSpPr/>
            <p:nvPr/>
          </p:nvGrpSpPr>
          <p:grpSpPr bwMode="auto">
            <a:xfrm>
              <a:off x="3851945" y="5409866"/>
              <a:ext cx="447752" cy="471540"/>
              <a:chOff x="16201020" y="8668671"/>
              <a:chExt cx="1051432" cy="1051429"/>
            </a:xfrm>
          </p:grpSpPr>
          <p:sp>
            <p:nvSpPr>
              <p:cNvPr id="89" name="Полилиния: фигура 80"/>
              <p:cNvSpPr/>
              <p:nvPr/>
            </p:nvSpPr>
            <p:spPr bwMode="auto">
              <a:xfrm>
                <a:off x="16201020" y="8668671"/>
                <a:ext cx="1051432" cy="1051429"/>
              </a:xfrm>
              <a:custGeom>
                <a:avLst/>
                <a:gdLst>
                  <a:gd name="connsiteX0" fmla="*/ 525716 w 1051432"/>
                  <a:gd name="connsiteY0" fmla="*/ 1051430 h 1051429"/>
                  <a:gd name="connsiteX1" fmla="*/ 1051432 w 1051432"/>
                  <a:gd name="connsiteY1" fmla="*/ 525714 h 1051429"/>
                  <a:gd name="connsiteX2" fmla="*/ 525716 w 1051432"/>
                  <a:gd name="connsiteY2" fmla="*/ 0 h 1051429"/>
                  <a:gd name="connsiteX3" fmla="*/ 0 w 1051432"/>
                  <a:gd name="connsiteY3" fmla="*/ 525714 h 1051429"/>
                  <a:gd name="connsiteX4" fmla="*/ 525716 w 1051432"/>
                  <a:gd name="connsiteY4" fmla="*/ 1051430 h 105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1432" h="1051429" extrusionOk="0">
                    <a:moveTo>
                      <a:pt x="525716" y="1051430"/>
                    </a:moveTo>
                    <a:cubicBezTo>
                      <a:pt x="816060" y="1051430"/>
                      <a:pt x="1051432" y="816058"/>
                      <a:pt x="1051432" y="525714"/>
                    </a:cubicBezTo>
                    <a:cubicBezTo>
                      <a:pt x="1051432" y="235370"/>
                      <a:pt x="816060" y="0"/>
                      <a:pt x="525716" y="0"/>
                    </a:cubicBezTo>
                    <a:cubicBezTo>
                      <a:pt x="235370" y="0"/>
                      <a:pt x="0" y="235370"/>
                      <a:pt x="0" y="525714"/>
                    </a:cubicBezTo>
                    <a:cubicBezTo>
                      <a:pt x="0" y="816058"/>
                      <a:pt x="235370" y="1051430"/>
                      <a:pt x="525716" y="105143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8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900" dirty="0">
                  <a:latin typeface="Arial"/>
                </a:endParaRPr>
              </a:p>
            </p:txBody>
          </p:sp>
          <p:sp>
            <p:nvSpPr>
              <p:cNvPr id="90" name="Полилиния: фигура 82"/>
              <p:cNvSpPr/>
              <p:nvPr/>
            </p:nvSpPr>
            <p:spPr bwMode="auto">
              <a:xfrm>
                <a:off x="16321422" y="8778131"/>
                <a:ext cx="812444" cy="817296"/>
              </a:xfrm>
              <a:custGeom>
                <a:avLst/>
                <a:gdLst>
                  <a:gd name="connsiteX0" fmla="*/ 804837 w 812444"/>
                  <a:gd name="connsiteY0" fmla="*/ 311575 h 817296"/>
                  <a:gd name="connsiteX1" fmla="*/ 801433 w 812444"/>
                  <a:gd name="connsiteY1" fmla="*/ 295637 h 817296"/>
                  <a:gd name="connsiteX2" fmla="*/ 667412 w 812444"/>
                  <a:gd name="connsiteY2" fmla="*/ 272166 h 817296"/>
                  <a:gd name="connsiteX3" fmla="*/ 745433 w 812444"/>
                  <a:gd name="connsiteY3" fmla="*/ 166473 h 817296"/>
                  <a:gd name="connsiteX4" fmla="*/ 736452 w 812444"/>
                  <a:gd name="connsiteY4" fmla="*/ 156112 h 817296"/>
                  <a:gd name="connsiteX5" fmla="*/ 621774 w 812444"/>
                  <a:gd name="connsiteY5" fmla="*/ 211387 h 817296"/>
                  <a:gd name="connsiteX6" fmla="*/ 636264 w 812444"/>
                  <a:gd name="connsiteY6" fmla="*/ 64908 h 817296"/>
                  <a:gd name="connsiteX7" fmla="*/ 624527 w 812444"/>
                  <a:gd name="connsiteY7" fmla="*/ 58026 h 817296"/>
                  <a:gd name="connsiteX8" fmla="*/ 554765 w 812444"/>
                  <a:gd name="connsiteY8" fmla="*/ 176832 h 817296"/>
                  <a:gd name="connsiteX9" fmla="*/ 476672 w 812444"/>
                  <a:gd name="connsiteY9" fmla="*/ 0 h 817296"/>
                  <a:gd name="connsiteX10" fmla="*/ 462907 w 812444"/>
                  <a:gd name="connsiteY10" fmla="*/ 0 h 817296"/>
                  <a:gd name="connsiteX11" fmla="*/ 481526 w 812444"/>
                  <a:gd name="connsiteY11" fmla="*/ 170602 h 817296"/>
                  <a:gd name="connsiteX12" fmla="*/ 284626 w 812444"/>
                  <a:gd name="connsiteY12" fmla="*/ 12388 h 817296"/>
                  <a:gd name="connsiteX13" fmla="*/ 268037 w 812444"/>
                  <a:gd name="connsiteY13" fmla="*/ 17241 h 817296"/>
                  <a:gd name="connsiteX14" fmla="*/ 419369 w 812444"/>
                  <a:gd name="connsiteY14" fmla="*/ 208634 h 817296"/>
                  <a:gd name="connsiteX15" fmla="*/ 119529 w 812444"/>
                  <a:gd name="connsiteY15" fmla="*/ 108445 h 817296"/>
                  <a:gd name="connsiteX16" fmla="*/ 105694 w 812444"/>
                  <a:gd name="connsiteY16" fmla="*/ 123658 h 817296"/>
                  <a:gd name="connsiteX17" fmla="*/ 373730 w 812444"/>
                  <a:gd name="connsiteY17" fmla="*/ 277020 h 817296"/>
                  <a:gd name="connsiteX18" fmla="*/ 4129 w 812444"/>
                  <a:gd name="connsiteY18" fmla="*/ 308097 h 817296"/>
                  <a:gd name="connsiteX19" fmla="*/ 0 w 812444"/>
                  <a:gd name="connsiteY19" fmla="*/ 330917 h 817296"/>
                  <a:gd name="connsiteX20" fmla="*/ 384091 w 812444"/>
                  <a:gd name="connsiteY20" fmla="*/ 373005 h 817296"/>
                  <a:gd name="connsiteX21" fmla="*/ 63532 w 812444"/>
                  <a:gd name="connsiteY21" fmla="*/ 639738 h 817296"/>
                  <a:gd name="connsiteX22" fmla="*/ 77368 w 812444"/>
                  <a:gd name="connsiteY22" fmla="*/ 658357 h 817296"/>
                  <a:gd name="connsiteX23" fmla="*/ 458706 w 812444"/>
                  <a:gd name="connsiteY23" fmla="*/ 449722 h 817296"/>
                  <a:gd name="connsiteX24" fmla="*/ 383439 w 812444"/>
                  <a:gd name="connsiteY24" fmla="*/ 817296 h 817296"/>
                  <a:gd name="connsiteX25" fmla="*/ 406259 w 812444"/>
                  <a:gd name="connsiteY25" fmla="*/ 817296 h 817296"/>
                  <a:gd name="connsiteX26" fmla="*/ 552664 w 812444"/>
                  <a:gd name="connsiteY26" fmla="*/ 471165 h 817296"/>
                  <a:gd name="connsiteX27" fmla="*/ 641841 w 812444"/>
                  <a:gd name="connsiteY27" fmla="*/ 741954 h 817296"/>
                  <a:gd name="connsiteX28" fmla="*/ 657706 w 812444"/>
                  <a:gd name="connsiteY28" fmla="*/ 729495 h 817296"/>
                  <a:gd name="connsiteX29" fmla="*/ 621123 w 812444"/>
                  <a:gd name="connsiteY29" fmla="*/ 454576 h 817296"/>
                  <a:gd name="connsiteX30" fmla="*/ 759923 w 812444"/>
                  <a:gd name="connsiteY30" fmla="*/ 612791 h 817296"/>
                  <a:gd name="connsiteX31" fmla="*/ 768906 w 812444"/>
                  <a:gd name="connsiteY31" fmla="*/ 598230 h 817296"/>
                  <a:gd name="connsiteX32" fmla="*/ 662561 w 812444"/>
                  <a:gd name="connsiteY32" fmla="*/ 402055 h 817296"/>
                  <a:gd name="connsiteX33" fmla="*/ 811066 w 812444"/>
                  <a:gd name="connsiteY33" fmla="*/ 457330 h 817296"/>
                  <a:gd name="connsiteX34" fmla="*/ 812444 w 812444"/>
                  <a:gd name="connsiteY34" fmla="*/ 440739 h 817296"/>
                  <a:gd name="connsiteX35" fmla="*/ 679149 w 812444"/>
                  <a:gd name="connsiteY35" fmla="*/ 341929 h 817296"/>
                  <a:gd name="connsiteX36" fmla="*/ 804837 w 812444"/>
                  <a:gd name="connsiteY36" fmla="*/ 311575 h 817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812444" h="817296" extrusionOk="0">
                    <a:moveTo>
                      <a:pt x="804837" y="311575"/>
                    </a:moveTo>
                    <a:lnTo>
                      <a:pt x="801433" y="295637"/>
                    </a:lnTo>
                    <a:lnTo>
                      <a:pt x="667412" y="272166"/>
                    </a:lnTo>
                    <a:lnTo>
                      <a:pt x="745433" y="166473"/>
                    </a:lnTo>
                    <a:lnTo>
                      <a:pt x="736452" y="156112"/>
                    </a:lnTo>
                    <a:lnTo>
                      <a:pt x="621774" y="211387"/>
                    </a:lnTo>
                    <a:lnTo>
                      <a:pt x="636264" y="64908"/>
                    </a:lnTo>
                    <a:lnTo>
                      <a:pt x="624527" y="58026"/>
                    </a:lnTo>
                    <a:lnTo>
                      <a:pt x="554765" y="176832"/>
                    </a:lnTo>
                    <a:lnTo>
                      <a:pt x="476672" y="0"/>
                    </a:lnTo>
                    <a:lnTo>
                      <a:pt x="462907" y="0"/>
                    </a:lnTo>
                    <a:lnTo>
                      <a:pt x="481526" y="170602"/>
                    </a:lnTo>
                    <a:lnTo>
                      <a:pt x="284626" y="12388"/>
                    </a:lnTo>
                    <a:lnTo>
                      <a:pt x="268037" y="17241"/>
                    </a:lnTo>
                    <a:lnTo>
                      <a:pt x="419369" y="208634"/>
                    </a:lnTo>
                    <a:lnTo>
                      <a:pt x="119529" y="108445"/>
                    </a:lnTo>
                    <a:lnTo>
                      <a:pt x="105694" y="123658"/>
                    </a:lnTo>
                    <a:lnTo>
                      <a:pt x="373730" y="277020"/>
                    </a:lnTo>
                    <a:lnTo>
                      <a:pt x="4129" y="308097"/>
                    </a:lnTo>
                    <a:lnTo>
                      <a:pt x="0" y="330917"/>
                    </a:lnTo>
                    <a:lnTo>
                      <a:pt x="384091" y="373005"/>
                    </a:lnTo>
                    <a:lnTo>
                      <a:pt x="63532" y="639738"/>
                    </a:lnTo>
                    <a:lnTo>
                      <a:pt x="77368" y="658357"/>
                    </a:lnTo>
                    <a:lnTo>
                      <a:pt x="458706" y="449722"/>
                    </a:lnTo>
                    <a:lnTo>
                      <a:pt x="383439" y="817296"/>
                    </a:lnTo>
                    <a:lnTo>
                      <a:pt x="406259" y="817296"/>
                    </a:lnTo>
                    <a:lnTo>
                      <a:pt x="552664" y="471165"/>
                    </a:lnTo>
                    <a:lnTo>
                      <a:pt x="641841" y="741954"/>
                    </a:lnTo>
                    <a:lnTo>
                      <a:pt x="657706" y="729495"/>
                    </a:lnTo>
                    <a:lnTo>
                      <a:pt x="621123" y="454576"/>
                    </a:lnTo>
                    <a:lnTo>
                      <a:pt x="759923" y="612791"/>
                    </a:lnTo>
                    <a:lnTo>
                      <a:pt x="768906" y="598230"/>
                    </a:lnTo>
                    <a:lnTo>
                      <a:pt x="662561" y="402055"/>
                    </a:lnTo>
                    <a:lnTo>
                      <a:pt x="811066" y="457330"/>
                    </a:lnTo>
                    <a:lnTo>
                      <a:pt x="812444" y="440739"/>
                    </a:lnTo>
                    <a:lnTo>
                      <a:pt x="679149" y="341929"/>
                    </a:lnTo>
                    <a:lnTo>
                      <a:pt x="804837" y="311575"/>
                    </a:lnTo>
                    <a:close/>
                  </a:path>
                </a:pathLst>
              </a:custGeom>
              <a:solidFill>
                <a:srgbClr val="FED42B"/>
              </a:solidFill>
              <a:ln w="218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900" dirty="0">
                  <a:latin typeface="Arial"/>
                </a:endParaRPr>
              </a:p>
            </p:txBody>
          </p:sp>
        </p:grpSp>
        <p:pic>
          <p:nvPicPr>
            <p:cNvPr id="91" name="Рисунок 93" descr="Изображение выглядит как логотип, Графика, Цвет электрик, круг&#10;&#10;Автоматически созданное описание"/>
            <p:cNvPicPr>
              <a:picLocks noChangeAspect="1"/>
            </p:cNvPicPr>
            <p:nvPr/>
          </p:nvPicPr>
          <p:blipFill>
            <a:blip r:embed="rId11"/>
            <a:stretch/>
          </p:blipFill>
          <p:spPr bwMode="auto">
            <a:xfrm>
              <a:off x="5920457" y="5409866"/>
              <a:ext cx="468287" cy="471540"/>
            </a:xfrm>
            <a:prstGeom prst="rect">
              <a:avLst/>
            </a:prstGeom>
          </p:spPr>
        </p:pic>
        <p:pic>
          <p:nvPicPr>
            <p:cNvPr id="18" name="Picture 1024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4F7FA"/>
                </a:clrFrom>
                <a:clrTo>
                  <a:srgbClr val="F4F7FA">
                    <a:alpha val="0"/>
                  </a:srgbClr>
                </a:clrTo>
              </a:clrChange>
            </a:blip>
            <a:stretch/>
          </p:blipFill>
          <p:spPr bwMode="auto">
            <a:xfrm>
              <a:off x="12869495" y="4429426"/>
              <a:ext cx="2897618" cy="509076"/>
            </a:xfrm>
            <a:prstGeom prst="rect">
              <a:avLst/>
            </a:prstGeom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/>
          </p:blipFill>
          <p:spPr bwMode="auto">
            <a:xfrm>
              <a:off x="13598011" y="5393620"/>
              <a:ext cx="471305" cy="471305"/>
            </a:xfrm>
            <a:prstGeom prst="rect">
              <a:avLst/>
            </a:prstGeom>
            <a:noFill/>
          </p:spPr>
        </p:pic>
        <p:pic>
          <p:nvPicPr>
            <p:cNvPr id="20" name="Picture 1028"/>
            <p:cNvPicPr>
              <a:picLocks noChangeAspect="1"/>
            </p:cNvPicPr>
            <p:nvPr/>
          </p:nvPicPr>
          <p:blipFill>
            <a:blip r:embed="rId14"/>
            <a:stretch/>
          </p:blipFill>
          <p:spPr bwMode="auto">
            <a:xfrm>
              <a:off x="11325269" y="4414115"/>
              <a:ext cx="1416704" cy="539698"/>
            </a:xfrm>
            <a:prstGeom prst="rect">
              <a:avLst/>
            </a:prstGeom>
          </p:spPr>
        </p:pic>
        <p:pic>
          <p:nvPicPr>
            <p:cNvPr id="22" name="Picture 10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/>
          </p:blipFill>
          <p:spPr bwMode="auto">
            <a:xfrm>
              <a:off x="15815817" y="4470855"/>
              <a:ext cx="1479362" cy="426218"/>
            </a:xfrm>
            <a:prstGeom prst="rect">
              <a:avLst/>
            </a:prstGeom>
            <a:noFill/>
          </p:spPr>
        </p:pic>
        <p:pic>
          <p:nvPicPr>
            <p:cNvPr id="33" name="Picture 18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/>
          </p:blipFill>
          <p:spPr bwMode="auto">
            <a:xfrm>
              <a:off x="11237583" y="5580680"/>
              <a:ext cx="1622374" cy="503576"/>
            </a:xfrm>
            <a:prstGeom prst="rect">
              <a:avLst/>
            </a:prstGeom>
            <a:noFill/>
          </p:spPr>
        </p:pic>
        <p:pic>
          <p:nvPicPr>
            <p:cNvPr id="34" name="Picture 20" descr="Picture background"/>
            <p:cNvPicPr>
              <a:picLocks noChangeAspect="1" noChangeArrowheads="1"/>
            </p:cNvPicPr>
            <p:nvPr/>
          </p:nvPicPr>
          <p:blipFill>
            <a:blip r:embed="rId17"/>
            <a:stretch/>
          </p:blipFill>
          <p:spPr bwMode="auto">
            <a:xfrm>
              <a:off x="9682180" y="4485001"/>
              <a:ext cx="900241" cy="397926"/>
            </a:xfrm>
            <a:prstGeom prst="rect">
              <a:avLst/>
            </a:prstGeom>
            <a:noFill/>
          </p:spPr>
        </p:pic>
        <p:pic>
          <p:nvPicPr>
            <p:cNvPr id="35" name="Picture 22" descr="Picture background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/>
          </p:blipFill>
          <p:spPr bwMode="auto">
            <a:xfrm>
              <a:off x="18479311" y="4209715"/>
              <a:ext cx="1132396" cy="948499"/>
            </a:xfrm>
            <a:prstGeom prst="rect">
              <a:avLst/>
            </a:prstGeom>
            <a:noFill/>
          </p:spPr>
        </p:pic>
        <p:pic>
          <p:nvPicPr>
            <p:cNvPr id="36" name="Picture 24" descr="Picture background"/>
            <p:cNvPicPr>
              <a:picLocks noChangeAspect="1" noChangeArrowheads="1"/>
            </p:cNvPicPr>
            <p:nvPr/>
          </p:nvPicPr>
          <p:blipFill>
            <a:blip r:embed="rId19"/>
            <a:stretch/>
          </p:blipFill>
          <p:spPr bwMode="auto">
            <a:xfrm>
              <a:off x="15173149" y="5526143"/>
              <a:ext cx="1460977" cy="420343"/>
            </a:xfrm>
            <a:prstGeom prst="rect">
              <a:avLst/>
            </a:prstGeom>
            <a:noFill/>
          </p:spPr>
        </p:pic>
        <p:pic>
          <p:nvPicPr>
            <p:cNvPr id="38" name="Picture 30"/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/>
          </p:blipFill>
          <p:spPr bwMode="auto">
            <a:xfrm>
              <a:off x="17816165" y="5407988"/>
              <a:ext cx="1257693" cy="707452"/>
            </a:xfrm>
            <a:prstGeom prst="rect">
              <a:avLst/>
            </a:prstGeom>
            <a:noFill/>
          </p:spPr>
        </p:pic>
        <p:pic>
          <p:nvPicPr>
            <p:cNvPr id="71" name="Picture 22" descr="Picture background"/>
            <p:cNvPicPr>
              <a:picLocks noChangeAspect="1" noChangeArrowheads="1"/>
            </p:cNvPicPr>
            <p:nvPr/>
          </p:nvPicPr>
          <p:blipFill>
            <a:blip r:embed="rId21">
              <a:duotone>
                <a:prstClr val="black"/>
                <a:schemeClr val="tx1">
                  <a:tint val="45000"/>
                  <a:satMod val="400000"/>
                </a:schemeClr>
              </a:duotone>
            </a:blip>
            <a:stretch/>
          </p:blipFill>
          <p:spPr bwMode="auto">
            <a:xfrm>
              <a:off x="9461083" y="5613303"/>
              <a:ext cx="1345333" cy="318972"/>
            </a:xfrm>
            <a:prstGeom prst="rect">
              <a:avLst/>
            </a:prstGeom>
            <a:noFill/>
          </p:spPr>
        </p:pic>
      </p:grpSp>
      <p:sp>
        <p:nvSpPr>
          <p:cNvPr id="66" name="Title 2">
            <a:extLst>
              <a:ext uri="{FF2B5EF4-FFF2-40B4-BE49-F238E27FC236}">
                <a16:creationId xmlns:a16="http://schemas.microsoft.com/office/drawing/2014/main" id="{E4735C27-0189-4790-830D-D88E836AB5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05808" y="401269"/>
            <a:ext cx="8048788" cy="862114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</a:rPr>
              <a:t>Yandex Database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37" name="Прямоугольник: скругленные углы 2">
            <a:extLst>
              <a:ext uri="{FF2B5EF4-FFF2-40B4-BE49-F238E27FC236}">
                <a16:creationId xmlns:a16="http://schemas.microsoft.com/office/drawing/2014/main" id="{8B1C9B35-B998-4856-9B7D-B91133BA0535}"/>
              </a:ext>
            </a:extLst>
          </p:cNvPr>
          <p:cNvSpPr/>
          <p:nvPr/>
        </p:nvSpPr>
        <p:spPr bwMode="auto">
          <a:xfrm>
            <a:off x="643575" y="4953657"/>
            <a:ext cx="2643329" cy="1414584"/>
          </a:xfrm>
          <a:prstGeom prst="roundRect">
            <a:avLst>
              <a:gd name="adj" fmla="val 12922"/>
            </a:avLst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36000" bIns="108000" rtlCol="0" anchor="t" anchorCtr="0"/>
          <a:lstStyle/>
          <a:p>
            <a:pPr>
              <a:defRPr/>
            </a:pPr>
            <a:r>
              <a:rPr lang="ru-RU" sz="270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10 лет</a:t>
            </a:r>
          </a:p>
          <a:p>
            <a:pPr>
              <a:defRPr/>
            </a:pPr>
            <a:br>
              <a:rPr lang="ru-RU" sz="1400" dirty="0">
                <a:solidFill>
                  <a:sysClr val="windowText" lastClr="000000"/>
                </a:solidFill>
                <a:latin typeface="Arial"/>
              </a:rPr>
            </a:br>
            <a:r>
              <a:rPr lang="ru-RU" sz="1400" dirty="0">
                <a:solidFill>
                  <a:sysClr val="windowText" lastClr="000000"/>
                </a:solidFill>
                <a:latin typeface="Arial"/>
              </a:rPr>
              <a:t>успешного использования командами инфраструктуры и разработки</a:t>
            </a:r>
            <a:endParaRPr sz="900" dirty="0"/>
          </a:p>
        </p:txBody>
      </p:sp>
      <p:sp>
        <p:nvSpPr>
          <p:cNvPr id="39" name="Прямоугольник: скругленные углы 2">
            <a:extLst>
              <a:ext uri="{FF2B5EF4-FFF2-40B4-BE49-F238E27FC236}">
                <a16:creationId xmlns:a16="http://schemas.microsoft.com/office/drawing/2014/main" id="{B83C50D1-FA24-46BF-B261-8BFA19736D9D}"/>
              </a:ext>
            </a:extLst>
          </p:cNvPr>
          <p:cNvSpPr/>
          <p:nvPr/>
        </p:nvSpPr>
        <p:spPr bwMode="auto">
          <a:xfrm>
            <a:off x="6096000" y="5042148"/>
            <a:ext cx="5290193" cy="1414584"/>
          </a:xfrm>
          <a:prstGeom prst="roundRect">
            <a:avLst>
              <a:gd name="adj" fmla="val 12922"/>
            </a:avLst>
          </a:prstGeom>
          <a:solidFill>
            <a:schemeClr val="bg2"/>
          </a:solidFill>
          <a:ln w="19050">
            <a:noFill/>
          </a:ln>
          <a:effectLst>
            <a:outerShdw blurRad="165100" sx="101000" sy="101000" algn="ctr" rotWithShape="0">
              <a:schemeClr val="bg1">
                <a:lumMod val="8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108000" rIns="0" bIns="108000" rtlCol="0" anchor="ctr" anchorCtr="0"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/>
              </a:rPr>
              <a:t>разработка высоконагруженных приложений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/>
              </a:rPr>
              <a:t>модернизация </a:t>
            </a:r>
            <a:r>
              <a:rPr lang="en-US" sz="1400" dirty="0">
                <a:solidFill>
                  <a:schemeClr val="tx1"/>
                </a:solidFill>
                <a:latin typeface="Arial"/>
              </a:rPr>
              <a:t>IT-</a:t>
            </a:r>
            <a:r>
              <a:rPr lang="ru-RU" sz="1400" dirty="0">
                <a:solidFill>
                  <a:schemeClr val="tx1"/>
                </a:solidFill>
                <a:latin typeface="Arial"/>
              </a:rPr>
              <a:t>ландшафта и миграция с зарубежных СУБД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/>
              </a:rPr>
              <a:t>оптимизация расходов за счет консолидации баз данных</a:t>
            </a:r>
          </a:p>
        </p:txBody>
      </p:sp>
      <p:sp>
        <p:nvSpPr>
          <p:cNvPr id="42" name="Прямоугольник: скругленные углы 2">
            <a:extLst>
              <a:ext uri="{FF2B5EF4-FFF2-40B4-BE49-F238E27FC236}">
                <a16:creationId xmlns:a16="http://schemas.microsoft.com/office/drawing/2014/main" id="{F63C1968-02CB-401F-8320-ADCD1EACFEF9}"/>
              </a:ext>
            </a:extLst>
          </p:cNvPr>
          <p:cNvSpPr/>
          <p:nvPr/>
        </p:nvSpPr>
        <p:spPr bwMode="auto">
          <a:xfrm>
            <a:off x="3824076" y="5027399"/>
            <a:ext cx="2643329" cy="1429333"/>
          </a:xfrm>
          <a:prstGeom prst="roundRect">
            <a:avLst>
              <a:gd name="adj" fmla="val 12922"/>
            </a:avLst>
          </a:prstGeom>
          <a:solidFill>
            <a:schemeClr val="bg2">
              <a:lumMod val="90000"/>
            </a:schemeClr>
          </a:solidFill>
          <a:ln w="19050">
            <a:noFill/>
          </a:ln>
          <a:effectLst>
            <a:outerShdw blurRad="165100" sx="101000" sy="101000" algn="ctr" rotWithShape="0">
              <a:schemeClr val="bg1">
                <a:lumMod val="8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108000" rIns="0" bIns="108000" rtlCol="0" anchor="ctr" anchorCtr="0"/>
          <a:lstStyle/>
          <a:p>
            <a:r>
              <a:rPr lang="ru-RU" sz="2700" dirty="0">
                <a:solidFill>
                  <a:schemeClr val="tx1"/>
                </a:solidFill>
                <a:latin typeface="Arial"/>
              </a:rPr>
              <a:t>Решаемые задачи</a:t>
            </a:r>
            <a:endParaRPr sz="2700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3" name="Рисунок 2" descr="Изображение выглядит как символ, логотип, Шриф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D826BB5A-7DE8-E8DE-188D-FE77780C7F0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570" y="3814554"/>
            <a:ext cx="628846" cy="4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67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" name="Заголовок 5"/>
          <p:cNvSpPr txBox="1"/>
          <p:nvPr/>
        </p:nvSpPr>
        <p:spPr bwMode="auto">
          <a:xfrm>
            <a:off x="4390417" y="2040303"/>
            <a:ext cx="3659560" cy="1554850"/>
          </a:xfrm>
          <a:prstGeom prst="rect">
            <a:avLst/>
          </a:prstGeom>
        </p:spPr>
        <p:txBody>
          <a:bodyPr vert="horz" wrap="square" lIns="0" tIns="108000" rIns="0" bIns="90000" rtlCol="0" anchor="t">
            <a:noAutofit/>
          </a:bodyPr>
          <a:lstStyle>
            <a:lvl1pPr marL="0" algn="l" defTabSz="1828619">
              <a:lnSpc>
                <a:spcPct val="100000"/>
              </a:lnSpc>
              <a:spcBef>
                <a:spcPts val="0"/>
              </a:spcBef>
              <a:buNone/>
              <a:defRPr sz="7200" b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dirty="0"/>
              <a:t>Надежность  и  гибкость  в формате     </a:t>
            </a:r>
          </a:p>
          <a:p>
            <a:pPr>
              <a:defRPr/>
            </a:pPr>
            <a:r>
              <a:rPr lang="ru-RU" sz="1600" dirty="0"/>
              <a:t>реляционной базы позволяют</a:t>
            </a:r>
            <a:br>
              <a:rPr lang="ru-RU" sz="1600" dirty="0"/>
            </a:br>
            <a:r>
              <a:rPr lang="ru-RU" sz="1600" dirty="0"/>
              <a:t>использовать YDB для создания высоконагруженных систем обработки финансовых транзакций </a:t>
            </a:r>
            <a:endParaRPr sz="1600" dirty="0"/>
          </a:p>
        </p:txBody>
      </p:sp>
      <p:sp>
        <p:nvSpPr>
          <p:cNvPr id="4" name="Заголовок 5"/>
          <p:cNvSpPr txBox="1"/>
          <p:nvPr/>
        </p:nvSpPr>
        <p:spPr bwMode="auto">
          <a:xfrm>
            <a:off x="792757" y="2040303"/>
            <a:ext cx="3322658" cy="1700212"/>
          </a:xfrm>
          <a:prstGeom prst="rect">
            <a:avLst/>
          </a:prstGeom>
        </p:spPr>
        <p:txBody>
          <a:bodyPr vert="horz" wrap="square" lIns="0" tIns="108000" rIns="0" bIns="90000" rtlCol="0" anchor="t">
            <a:noAutofit/>
          </a:bodyPr>
          <a:lstStyle>
            <a:lvl1pPr marL="0" algn="l" defTabSz="1828619">
              <a:lnSpc>
                <a:spcPct val="100000"/>
              </a:lnSpc>
              <a:spcBef>
                <a:spcPts val="0"/>
              </a:spcBef>
              <a:buNone/>
              <a:defRPr sz="7200" b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dirty="0"/>
              <a:t>Соответствие требованиям</a:t>
            </a:r>
            <a:br>
              <a:rPr lang="ru-RU" sz="1600" dirty="0"/>
            </a:br>
            <a:r>
              <a:rPr lang="ru-RU" sz="1600" dirty="0"/>
              <a:t>к  высокой доступности  и  линейная     </a:t>
            </a:r>
            <a:endParaRPr sz="1600" dirty="0"/>
          </a:p>
          <a:p>
            <a:pPr>
              <a:defRPr/>
            </a:pPr>
            <a:r>
              <a:rPr lang="ru-RU" sz="1600" dirty="0"/>
              <a:t> масштабируемость  позволяют</a:t>
            </a:r>
            <a:br>
              <a:rPr lang="ru-RU" sz="1600" dirty="0"/>
            </a:br>
            <a:r>
              <a:rPr lang="ru-RU" sz="1600" dirty="0"/>
              <a:t>использовать YDB в ситуациях</a:t>
            </a:r>
            <a:br>
              <a:rPr lang="en-US" sz="1600" dirty="0"/>
            </a:br>
            <a:r>
              <a:rPr lang="ru-RU" sz="1600" dirty="0"/>
              <a:t>резкого сезонного изменения нагрузок</a:t>
            </a:r>
          </a:p>
        </p:txBody>
      </p:sp>
      <p:pic>
        <p:nvPicPr>
          <p:cNvPr id="29" name="Рисунок 28" descr="Изображение выглядит как овальный&#10;&#10;Автоматически созданное описание"/>
          <p:cNvPicPr>
            <a:picLocks noChangeAspect="1"/>
          </p:cNvPicPr>
          <p:nvPr/>
        </p:nvPicPr>
        <p:blipFill>
          <a:blip r:embed="rId2"/>
          <a:srcRect r="57655"/>
          <a:stretch/>
        </p:blipFill>
        <p:spPr bwMode="auto">
          <a:xfrm rot="6300000" flipH="1">
            <a:off x="10241498" y="-2313298"/>
            <a:ext cx="2797130" cy="6041718"/>
          </a:xfrm>
          <a:custGeom>
            <a:avLst/>
            <a:gdLst>
              <a:gd name="connsiteX0" fmla="*/ 1 w 4360773"/>
              <a:gd name="connsiteY0" fmla="*/ 0 h 9419140"/>
              <a:gd name="connsiteX1" fmla="*/ 0 w 4360773"/>
              <a:gd name="connsiteY1" fmla="*/ 9419140 h 9419140"/>
              <a:gd name="connsiteX2" fmla="*/ 2360124 w 4360773"/>
              <a:gd name="connsiteY2" fmla="*/ 9419140 h 9419140"/>
              <a:gd name="connsiteX3" fmla="*/ 4360773 w 4360773"/>
              <a:gd name="connsiteY3" fmla="*/ 0 h 9419140"/>
              <a:gd name="connsiteX4" fmla="*/ 1 w 4360773"/>
              <a:gd name="connsiteY4" fmla="*/ 0 h 941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0773" h="9419140" extrusionOk="0">
                <a:moveTo>
                  <a:pt x="1" y="0"/>
                </a:moveTo>
                <a:lnTo>
                  <a:pt x="0" y="9419140"/>
                </a:lnTo>
                <a:lnTo>
                  <a:pt x="2360124" y="9419140"/>
                </a:lnTo>
                <a:lnTo>
                  <a:pt x="4360773" y="0"/>
                </a:lnTo>
                <a:lnTo>
                  <a:pt x="1" y="0"/>
                </a:lnTo>
                <a:close/>
              </a:path>
            </a:pathLst>
          </a:custGeom>
        </p:spPr>
      </p:pic>
      <p:pic>
        <p:nvPicPr>
          <p:cNvPr id="19" name="Рисунок 18" descr="Изображение выглядит как овальный&#10;&#10;Автоматически созданное описание"/>
          <p:cNvPicPr>
            <a:picLocks noChangeAspect="1"/>
          </p:cNvPicPr>
          <p:nvPr/>
        </p:nvPicPr>
        <p:blipFill>
          <a:blip r:embed="rId2"/>
          <a:srcRect l="84189" t="18613"/>
          <a:stretch/>
        </p:blipFill>
        <p:spPr bwMode="auto">
          <a:xfrm rot="16919493" flipH="1">
            <a:off x="3104712" y="8027616"/>
            <a:ext cx="814132" cy="3832969"/>
          </a:xfrm>
          <a:custGeom>
            <a:avLst/>
            <a:gdLst>
              <a:gd name="connsiteX0" fmla="*/ 1628263 w 1628263"/>
              <a:gd name="connsiteY0" fmla="*/ 0 h 7665938"/>
              <a:gd name="connsiteX1" fmla="*/ 0 w 1628263"/>
              <a:gd name="connsiteY1" fmla="*/ 7665938 h 7665938"/>
              <a:gd name="connsiteX2" fmla="*/ 1628263 w 1628263"/>
              <a:gd name="connsiteY2" fmla="*/ 7665938 h 7665938"/>
              <a:gd name="connsiteX3" fmla="*/ 1628263 w 1628263"/>
              <a:gd name="connsiteY3" fmla="*/ 0 h 766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8263" h="7665938" extrusionOk="0">
                <a:moveTo>
                  <a:pt x="1628263" y="0"/>
                </a:moveTo>
                <a:lnTo>
                  <a:pt x="0" y="7665938"/>
                </a:lnTo>
                <a:lnTo>
                  <a:pt x="1628263" y="7665938"/>
                </a:lnTo>
                <a:lnTo>
                  <a:pt x="1628263" y="0"/>
                </a:lnTo>
                <a:close/>
              </a:path>
            </a:pathLst>
          </a:cu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2757" y="4273372"/>
            <a:ext cx="2485222" cy="283646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 bwMode="auto">
          <a:xfrm>
            <a:off x="735472" y="-237165"/>
            <a:ext cx="9012707" cy="211436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108000" rIns="45000" bIns="108000" rtlCol="0" anchor="ctr" anchorCtr="0"/>
          <a:lstStyle/>
          <a:p>
            <a:pPr>
              <a:lnSpc>
                <a:spcPct val="85000"/>
              </a:lnSpc>
              <a:defRPr/>
            </a:pPr>
            <a:r>
              <a:rPr lang="ru-RU" sz="3600" b="1" dirty="0">
                <a:solidFill>
                  <a:schemeClr val="accent1"/>
                </a:solidFill>
              </a:rPr>
              <a:t>Сценарии применения</a:t>
            </a:r>
            <a:endParaRPr sz="3600" b="1" dirty="0">
              <a:solidFill>
                <a:schemeClr val="accent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749624" y="1736985"/>
            <a:ext cx="2139182" cy="36147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108000" rIns="45000" bIns="108000" rtlCol="0" anchor="ctr" anchorCtr="0"/>
          <a:lstStyle/>
          <a:p>
            <a:pPr>
              <a:lnSpc>
                <a:spcPct val="85000"/>
              </a:lnSpc>
              <a:defRPr/>
            </a:pPr>
            <a:r>
              <a:rPr lang="en-US" sz="2000" b="1" dirty="0">
                <a:solidFill>
                  <a:schemeClr val="tx1"/>
                </a:solidFill>
              </a:rPr>
              <a:t>YDB</a:t>
            </a:r>
            <a:r>
              <a:rPr lang="ru-RU" sz="2000" b="1" dirty="0">
                <a:solidFill>
                  <a:schemeClr val="tx1"/>
                </a:solidFill>
              </a:rPr>
              <a:t> в ретейле</a:t>
            </a: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4397172" y="1731874"/>
            <a:ext cx="3696885" cy="36147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108000" rIns="45000" bIns="108000" rtlCol="0" anchor="ctr" anchorCtr="0"/>
          <a:lstStyle/>
          <a:p>
            <a:pPr>
              <a:lnSpc>
                <a:spcPct val="85000"/>
              </a:lnSpc>
              <a:defRPr/>
            </a:pPr>
            <a:r>
              <a:rPr lang="en-US" sz="2000" b="1" dirty="0">
                <a:solidFill>
                  <a:schemeClr val="tx1"/>
                </a:solidFill>
              </a:rPr>
              <a:t>YDB</a:t>
            </a:r>
            <a:r>
              <a:rPr lang="ru-RU" sz="2000" b="1" dirty="0">
                <a:solidFill>
                  <a:schemeClr val="tx1"/>
                </a:solidFill>
              </a:rPr>
              <a:t> в финансовом секторе</a:t>
            </a:r>
            <a:endParaRPr sz="2000" b="1" dirty="0">
              <a:solidFill>
                <a:schemeClr val="tx1"/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/>
          <a:srcRect t="28293" b="27289"/>
          <a:stretch/>
        </p:blipFill>
        <p:spPr bwMode="auto">
          <a:xfrm>
            <a:off x="8540092" y="4692701"/>
            <a:ext cx="1903999" cy="401302"/>
          </a:xfrm>
          <a:prstGeom prst="rect">
            <a:avLst/>
          </a:prstGeom>
          <a:noFill/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/>
          <a:srcRect t="26298" b="24580"/>
          <a:stretch/>
        </p:blipFill>
        <p:spPr bwMode="auto">
          <a:xfrm>
            <a:off x="8331734" y="4194788"/>
            <a:ext cx="2514446" cy="468270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 bwMode="auto">
          <a:xfrm>
            <a:off x="8514680" y="3542662"/>
            <a:ext cx="2029747" cy="613926"/>
            <a:chOff x="17952948" y="10226488"/>
            <a:chExt cx="2364212" cy="715089"/>
          </a:xfrm>
        </p:grpSpPr>
        <p:pic>
          <p:nvPicPr>
            <p:cNvPr id="45" name="Рисунок 44" descr="Изображение выглядит как черный, темнота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19224462" y="10237804"/>
              <a:ext cx="1092698" cy="703773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Графика, логотип, Шрифт, символ&#10;&#10;Автоматически созданное описание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17952948" y="10226488"/>
              <a:ext cx="1296424" cy="703774"/>
            </a:xfrm>
            <a:prstGeom prst="rect">
              <a:avLst/>
            </a:prstGeom>
          </p:spPr>
        </p:pic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178225" y="6083578"/>
            <a:ext cx="1307254" cy="468271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 bwMode="auto">
          <a:xfrm>
            <a:off x="8331734" y="1860327"/>
            <a:ext cx="3757489" cy="36147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108000" rIns="45000" bIns="108000" rtlCol="0" anchor="ctr" anchorCtr="0"/>
          <a:lstStyle/>
          <a:p>
            <a:pPr>
              <a:lnSpc>
                <a:spcPct val="85000"/>
              </a:lnSpc>
              <a:defRPr/>
            </a:pPr>
            <a:r>
              <a:rPr lang="ru-RU" sz="2000" b="1" dirty="0">
                <a:solidFill>
                  <a:srgbClr val="5282FF"/>
                </a:solidFill>
              </a:rPr>
              <a:t>Различные бизнес-</a:t>
            </a:r>
            <a:br>
              <a:rPr lang="ru-RU" sz="2000" b="1" dirty="0">
                <a:solidFill>
                  <a:srgbClr val="5282FF"/>
                </a:solidFill>
              </a:rPr>
            </a:br>
            <a:r>
              <a:rPr lang="ru-RU" sz="2000" b="1" dirty="0">
                <a:solidFill>
                  <a:srgbClr val="5282FF"/>
                </a:solidFill>
              </a:rPr>
              <a:t>сценарии</a:t>
            </a:r>
            <a:endParaRPr sz="2000" b="1" dirty="0">
              <a:solidFill>
                <a:srgbClr val="5282FF"/>
              </a:solidFill>
            </a:endParaRPr>
          </a:p>
        </p:txBody>
      </p:sp>
      <p:sp>
        <p:nvSpPr>
          <p:cNvPr id="36" name="Прямоугольник: скругленные углы 59">
            <a:extLst>
              <a:ext uri="{FF2B5EF4-FFF2-40B4-BE49-F238E27FC236}">
                <a16:creationId xmlns:a16="http://schemas.microsoft.com/office/drawing/2014/main" id="{40C99356-0390-469C-89A2-617D4E884640}"/>
              </a:ext>
            </a:extLst>
          </p:cNvPr>
          <p:cNvSpPr/>
          <p:nvPr/>
        </p:nvSpPr>
        <p:spPr bwMode="auto">
          <a:xfrm>
            <a:off x="8373096" y="2566503"/>
            <a:ext cx="1336223" cy="402973"/>
          </a:xfrm>
          <a:prstGeom prst="roundRect">
            <a:avLst>
              <a:gd name="adj" fmla="val 13526"/>
            </a:avLst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44000" rIns="0" bIns="108000" rtlCol="0" anchor="ctr" anchorCtr="0"/>
          <a:lstStyle/>
          <a:p>
            <a:pPr>
              <a:lnSpc>
                <a:spcPct val="78000"/>
              </a:lnSpc>
              <a:spcAft>
                <a:spcPts val="600"/>
              </a:spcAft>
              <a:defRPr/>
            </a:pPr>
            <a:r>
              <a:rPr lang="ru-RU" sz="1400" dirty="0">
                <a:ln w="0"/>
                <a:solidFill>
                  <a:schemeClr val="tx1"/>
                </a:solidFill>
                <a:latin typeface="Arial"/>
              </a:rPr>
              <a:t>OLTP-база </a:t>
            </a:r>
            <a:br>
              <a:rPr lang="en-US" sz="1400" dirty="0">
                <a:ln w="0"/>
                <a:solidFill>
                  <a:schemeClr val="tx1"/>
                </a:solidFill>
                <a:latin typeface="Arial"/>
              </a:rPr>
            </a:br>
            <a:r>
              <a:rPr lang="ru-RU" sz="1400" dirty="0">
                <a:ln w="0"/>
                <a:solidFill>
                  <a:schemeClr val="tx1"/>
                </a:solidFill>
                <a:latin typeface="Arial"/>
              </a:rPr>
              <a:t>для логистики</a:t>
            </a:r>
            <a:endParaRPr sz="1400" dirty="0"/>
          </a:p>
        </p:txBody>
      </p:sp>
      <p:sp>
        <p:nvSpPr>
          <p:cNvPr id="38" name="Прямоугольник: скругленные углы 61">
            <a:extLst>
              <a:ext uri="{FF2B5EF4-FFF2-40B4-BE49-F238E27FC236}">
                <a16:creationId xmlns:a16="http://schemas.microsoft.com/office/drawing/2014/main" id="{7DB0A147-FE33-4A92-A3A5-2384C3E2271E}"/>
              </a:ext>
            </a:extLst>
          </p:cNvPr>
          <p:cNvSpPr/>
          <p:nvPr/>
        </p:nvSpPr>
        <p:spPr bwMode="auto">
          <a:xfrm>
            <a:off x="9754429" y="2573251"/>
            <a:ext cx="1336223" cy="394551"/>
          </a:xfrm>
          <a:prstGeom prst="roundRect">
            <a:avLst>
              <a:gd name="adj" fmla="val 17056"/>
            </a:avLst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44000" rIns="0" bIns="108000" rtlCol="0" anchor="ctr" anchorCtr="0"/>
          <a:lstStyle/>
          <a:p>
            <a:pPr>
              <a:lnSpc>
                <a:spcPct val="78000"/>
              </a:lnSpc>
              <a:spcAft>
                <a:spcPts val="600"/>
              </a:spcAft>
              <a:defRPr/>
            </a:pPr>
            <a:r>
              <a:rPr lang="ru-RU" sz="1400" dirty="0">
                <a:ln w="0"/>
                <a:solidFill>
                  <a:schemeClr val="tx1"/>
                </a:solidFill>
                <a:latin typeface="Arial"/>
              </a:rPr>
              <a:t>CRM-система</a:t>
            </a:r>
            <a:endParaRPr sz="1400" dirty="0"/>
          </a:p>
        </p:txBody>
      </p:sp>
      <p:sp>
        <p:nvSpPr>
          <p:cNvPr id="41" name="Прямоугольник: скругленные углы 62">
            <a:extLst>
              <a:ext uri="{FF2B5EF4-FFF2-40B4-BE49-F238E27FC236}">
                <a16:creationId xmlns:a16="http://schemas.microsoft.com/office/drawing/2014/main" id="{6EAAC200-06DE-4882-AD45-FFF1EF1D79D1}"/>
              </a:ext>
            </a:extLst>
          </p:cNvPr>
          <p:cNvSpPr/>
          <p:nvPr/>
        </p:nvSpPr>
        <p:spPr bwMode="auto">
          <a:xfrm>
            <a:off x="8371950" y="3045486"/>
            <a:ext cx="2718702" cy="402824"/>
          </a:xfrm>
          <a:prstGeom prst="roundRect">
            <a:avLst>
              <a:gd name="adj" fmla="val 13905"/>
            </a:avLst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44000" rIns="0" bIns="108000" rtlCol="0" anchor="ctr" anchorCtr="0"/>
          <a:lstStyle/>
          <a:p>
            <a:pPr>
              <a:lnSpc>
                <a:spcPct val="78000"/>
              </a:lnSpc>
              <a:spcAft>
                <a:spcPts val="600"/>
              </a:spcAft>
              <a:defRPr/>
            </a:pPr>
            <a:r>
              <a:rPr lang="ru-RU" sz="1400" dirty="0">
                <a:ln w="0"/>
                <a:solidFill>
                  <a:schemeClr val="tx1"/>
                </a:solidFill>
                <a:latin typeface="Arial"/>
              </a:rPr>
              <a:t>Документо-</a:t>
            </a:r>
            <a:br>
              <a:rPr lang="ru-RU" sz="1400" dirty="0">
                <a:ln w="0"/>
                <a:solidFill>
                  <a:schemeClr val="tx1"/>
                </a:solidFill>
                <a:latin typeface="Arial"/>
              </a:rPr>
            </a:br>
            <a:r>
              <a:rPr lang="ru-RU" sz="1400" dirty="0">
                <a:ln w="0"/>
                <a:solidFill>
                  <a:schemeClr val="tx1"/>
                </a:solidFill>
                <a:latin typeface="Arial"/>
              </a:rPr>
              <a:t>ориентированная СУБД</a:t>
            </a:r>
            <a:endParaRPr sz="1400" dirty="0"/>
          </a:p>
        </p:txBody>
      </p:sp>
      <p:pic>
        <p:nvPicPr>
          <p:cNvPr id="47" name="Рисунок 84" descr="Изображение выглядит как логотип, круг, График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5A597CB-14B9-4A90-94ED-16CC636AE28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540" t="13799" r="8759" b="11940"/>
          <a:stretch/>
        </p:blipFill>
        <p:spPr bwMode="auto">
          <a:xfrm>
            <a:off x="5084098" y="3457896"/>
            <a:ext cx="1495508" cy="1306760"/>
          </a:xfrm>
          <a:prstGeom prst="rect">
            <a:avLst/>
          </a:prstGeom>
        </p:spPr>
      </p:pic>
      <p:pic>
        <p:nvPicPr>
          <p:cNvPr id="58" name="Рисунок 85" descr="Изображение выглядит как логотип, Шрифт, круг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DBC646E-98D7-48C3-B65D-4127CB79C1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5357292" y="4838350"/>
            <a:ext cx="949119" cy="93755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E31F362-D394-7188-2E4C-421EAD70C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076" y="4769449"/>
            <a:ext cx="2161688" cy="107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D683581-AD5F-D440-5C42-7E2E0C483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4" t="26457" r="8815" b="30672"/>
          <a:stretch/>
        </p:blipFill>
        <p:spPr bwMode="auto">
          <a:xfrm>
            <a:off x="8540092" y="5661154"/>
            <a:ext cx="1961015" cy="57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3FEC76A-B618-A8F6-219E-7A0387326F08}"/>
              </a:ext>
            </a:extLst>
          </p:cNvPr>
          <p:cNvSpPr/>
          <p:nvPr/>
        </p:nvSpPr>
        <p:spPr bwMode="auto">
          <a:xfrm>
            <a:off x="800059" y="4011562"/>
            <a:ext cx="11751216" cy="2243983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292100" dist="38100" dir="2700000" sx="101000" sy="101000" algn="tl" rotWithShape="0">
              <a:srgbClr val="E4E6EE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tIns="36000" rIns="0" bIns="108000" rtlCol="0" anchor="t" anchorCtr="0"/>
          <a:lstStyle/>
          <a:p>
            <a:endParaRPr lang="ru-RU" sz="1400">
              <a:solidFill>
                <a:schemeClr val="bg1">
                  <a:lumMod val="65000"/>
                </a:schemeClr>
              </a:solidFill>
              <a:latin typeface="Arial"/>
            </a:endParaRPr>
          </a:p>
        </p:txBody>
      </p:sp>
      <p:grpSp>
        <p:nvGrpSpPr>
          <p:cNvPr id="3" name="Группа 2"/>
          <p:cNvGrpSpPr/>
          <p:nvPr/>
        </p:nvGrpSpPr>
        <p:grpSpPr bwMode="auto">
          <a:xfrm>
            <a:off x="792397" y="2738878"/>
            <a:ext cx="11887200" cy="2168013"/>
            <a:chOff x="1584000" y="5477756"/>
            <a:chExt cx="23774400" cy="4336026"/>
          </a:xfrm>
        </p:grpSpPr>
        <p:sp>
          <p:nvSpPr>
            <p:cNvPr id="2" name="Прямоугольник: скругленные углы 1"/>
            <p:cNvSpPr/>
            <p:nvPr/>
          </p:nvSpPr>
          <p:spPr bwMode="auto">
            <a:xfrm>
              <a:off x="1584000" y="5477756"/>
              <a:ext cx="23774400" cy="4336026"/>
            </a:xfrm>
            <a:prstGeom prst="roundRect">
              <a:avLst>
                <a:gd name="adj" fmla="val 9167"/>
              </a:avLst>
            </a:prstGeom>
            <a:solidFill>
              <a:schemeClr val="bg2">
                <a:lumMod val="75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000" tIns="108000" rIns="45000" bIns="108000" rtlCol="0" anchor="ctr" anchorCtr="0"/>
            <a:lstStyle/>
            <a:p>
              <a:pPr algn="ctr">
                <a:lnSpc>
                  <a:spcPct val="90000"/>
                </a:lnSpc>
                <a:defRPr/>
              </a:pPr>
              <a:endParaRPr lang="ru-RU" sz="1600" dirty="0">
                <a:ln w="0"/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2076618" y="6037560"/>
              <a:ext cx="6740850" cy="2871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1800"/>
                </a:spcAft>
                <a:buClr>
                  <a:schemeClr val="accent1"/>
                </a:buClr>
                <a:defRPr/>
              </a:pPr>
              <a:r>
                <a:rPr lang="en-US" sz="6900" dirty="0">
                  <a:solidFill>
                    <a:schemeClr val="bg1"/>
                  </a:solidFill>
                  <a:latin typeface="Arial"/>
                </a:rPr>
                <a:t>99,99%</a:t>
              </a:r>
              <a:br>
                <a:rPr lang="ru-RU" sz="3000" dirty="0">
                  <a:solidFill>
                    <a:schemeClr val="bg1"/>
                  </a:solidFill>
                  <a:latin typeface="Arial"/>
                </a:rPr>
              </a:br>
              <a:r>
                <a:rPr lang="ru-RU" sz="1400" dirty="0">
                  <a:solidFill>
                    <a:schemeClr val="bg1"/>
                  </a:solidFill>
                  <a:latin typeface="Arial"/>
                </a:rPr>
                <a:t>составляет доступность </a:t>
              </a:r>
              <a:br>
                <a:rPr lang="ru-RU" sz="1400" dirty="0">
                  <a:solidFill>
                    <a:schemeClr val="bg1"/>
                  </a:solidFill>
                  <a:latin typeface="Arial"/>
                </a:rPr>
              </a:br>
              <a:r>
                <a:rPr lang="ru-RU" sz="1400" dirty="0">
                  <a:solidFill>
                    <a:schemeClr val="bg1"/>
                  </a:solidFill>
                  <a:latin typeface="Arial"/>
                </a:rPr>
                <a:t>кластеров </a:t>
              </a:r>
              <a:r>
                <a:rPr lang="en-US" sz="1400" dirty="0">
                  <a:solidFill>
                    <a:schemeClr val="bg1"/>
                  </a:solidFill>
                  <a:latin typeface="Arial"/>
                </a:rPr>
                <a:t>YDB </a:t>
              </a:r>
              <a:r>
                <a:rPr lang="ru-RU" sz="1400" dirty="0">
                  <a:solidFill>
                    <a:schemeClr val="bg1"/>
                  </a:solidFill>
                  <a:latin typeface="Arial"/>
                </a:rPr>
                <a:t>в Яндексе</a:t>
              </a:r>
              <a:endParaRPr sz="1400" dirty="0"/>
            </a:p>
          </p:txBody>
        </p:sp>
        <p:sp>
          <p:nvSpPr>
            <p:cNvPr id="46" name="TextBox 45"/>
            <p:cNvSpPr txBox="1"/>
            <p:nvPr/>
          </p:nvSpPr>
          <p:spPr bwMode="auto">
            <a:xfrm>
              <a:off x="17145254" y="6037560"/>
              <a:ext cx="5884986" cy="2871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1800"/>
                </a:spcAft>
                <a:buClr>
                  <a:schemeClr val="accent1"/>
                </a:buClr>
                <a:defRPr/>
              </a:pPr>
              <a:r>
                <a:rPr lang="en-US" sz="6900" dirty="0">
                  <a:solidFill>
                    <a:schemeClr val="bg1"/>
                  </a:solidFill>
                  <a:latin typeface="Arial"/>
                </a:rPr>
                <a:t>&gt;</a:t>
              </a:r>
              <a:r>
                <a:rPr lang="ru-RU" sz="6900" dirty="0">
                  <a:solidFill>
                    <a:schemeClr val="bg1"/>
                  </a:solidFill>
                  <a:latin typeface="Arial"/>
                </a:rPr>
                <a:t>1</a:t>
              </a:r>
              <a:r>
                <a:rPr lang="en-US" sz="6900" dirty="0">
                  <a:solidFill>
                    <a:schemeClr val="bg1"/>
                  </a:solidFill>
                  <a:latin typeface="Arial"/>
                </a:rPr>
                <a:t>00</a:t>
              </a:r>
              <a:br>
                <a:rPr lang="ru-RU" sz="3000" dirty="0">
                  <a:solidFill>
                    <a:schemeClr val="bg1"/>
                  </a:solidFill>
                  <a:latin typeface="Arial"/>
                </a:rPr>
              </a:br>
              <a:r>
                <a:rPr lang="ru-RU" sz="1400" dirty="0">
                  <a:solidFill>
                    <a:schemeClr val="bg1"/>
                  </a:solidFill>
                  <a:latin typeface="Arial"/>
                </a:rPr>
                <a:t>петабайтов данных </a:t>
              </a:r>
              <a:br>
                <a:rPr lang="ru-RU" sz="1400" dirty="0">
                  <a:solidFill>
                    <a:schemeClr val="bg1"/>
                  </a:solidFill>
                  <a:latin typeface="Arial"/>
                </a:rPr>
              </a:br>
              <a:r>
                <a:rPr lang="ru-RU" sz="1400" dirty="0">
                  <a:solidFill>
                    <a:schemeClr val="bg1"/>
                  </a:solidFill>
                  <a:latin typeface="Arial"/>
                </a:rPr>
                <a:t>хранится в кластерах </a:t>
              </a:r>
              <a:r>
                <a:rPr lang="en-US" sz="1400" dirty="0">
                  <a:solidFill>
                    <a:schemeClr val="bg1"/>
                  </a:solidFill>
                  <a:latin typeface="Arial"/>
                </a:rPr>
                <a:t>YDB</a:t>
              </a:r>
              <a:endParaRPr lang="ru-RU" sz="1400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54" name="TextBox 53"/>
            <p:cNvSpPr txBox="1"/>
            <p:nvPr/>
          </p:nvSpPr>
          <p:spPr bwMode="auto">
            <a:xfrm>
              <a:off x="9741332" y="6037560"/>
              <a:ext cx="6740850" cy="28715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1800"/>
                </a:spcAft>
                <a:buClr>
                  <a:schemeClr val="accent1"/>
                </a:buClr>
                <a:defRPr/>
              </a:pPr>
              <a:r>
                <a:rPr lang="en-US" sz="6900" dirty="0">
                  <a:solidFill>
                    <a:schemeClr val="bg1"/>
                  </a:solidFill>
                  <a:latin typeface="Arial"/>
                </a:rPr>
                <a:t>&gt;</a:t>
              </a:r>
              <a:r>
                <a:rPr lang="ru-RU" sz="6900" dirty="0">
                  <a:solidFill>
                    <a:schemeClr val="bg1"/>
                  </a:solidFill>
                  <a:latin typeface="Arial"/>
                </a:rPr>
                <a:t>3 млн</a:t>
              </a:r>
              <a:br>
                <a:rPr lang="ru-RU" sz="3000" dirty="0">
                  <a:solidFill>
                    <a:schemeClr val="bg1"/>
                  </a:solidFill>
                  <a:latin typeface="Arial"/>
                </a:rPr>
              </a:br>
              <a:r>
                <a:rPr lang="ru-RU" sz="1400" dirty="0">
                  <a:solidFill>
                    <a:schemeClr val="bg1"/>
                  </a:solidFill>
                  <a:latin typeface="Arial"/>
                </a:rPr>
                <a:t>транзакций в секунду </a:t>
              </a:r>
              <a:br>
                <a:rPr lang="ru-RU" sz="1400" dirty="0">
                  <a:solidFill>
                    <a:schemeClr val="bg1"/>
                  </a:solidFill>
                  <a:latin typeface="Arial"/>
                </a:rPr>
              </a:br>
              <a:r>
                <a:rPr lang="ru-RU" sz="1400" dirty="0">
                  <a:solidFill>
                    <a:schemeClr val="bg1"/>
                  </a:solidFill>
                  <a:latin typeface="Arial"/>
                </a:rPr>
                <a:t>обрабатывается </a:t>
              </a:r>
              <a:r>
                <a:rPr lang="en-US" sz="1400" dirty="0">
                  <a:solidFill>
                    <a:schemeClr val="bg1"/>
                  </a:solidFill>
                  <a:latin typeface="Arial"/>
                </a:rPr>
                <a:t>YDB</a:t>
              </a:r>
              <a:endParaRPr lang="ru-RU" sz="1400" dirty="0">
                <a:solidFill>
                  <a:schemeClr val="bg1"/>
                </a:solidFill>
                <a:latin typeface="Arial"/>
              </a:endParaRPr>
            </a:p>
          </p:txBody>
        </p:sp>
      </p:grpSp>
      <p:sp>
        <p:nvSpPr>
          <p:cNvPr id="28" name="TextBox 27"/>
          <p:cNvSpPr txBox="1"/>
          <p:nvPr/>
        </p:nvSpPr>
        <p:spPr bwMode="auto">
          <a:xfrm>
            <a:off x="1051345" y="5039022"/>
            <a:ext cx="2526742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  <a:buClr>
                <a:schemeClr val="accent1"/>
              </a:buClr>
              <a:defRPr/>
            </a:pPr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&gt;</a:t>
            </a:r>
            <a:r>
              <a:rPr lang="ru-RU" sz="400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15 0</a:t>
            </a:r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00</a:t>
            </a:r>
            <a:br>
              <a:rPr lang="ru-RU" sz="2000" dirty="0">
                <a:solidFill>
                  <a:schemeClr val="bg2">
                    <a:lumMod val="75000"/>
                  </a:schemeClr>
                </a:solidFill>
                <a:latin typeface="Arial"/>
              </a:rPr>
            </a:br>
            <a:r>
              <a:rPr lang="ru-RU" sz="140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баз данных</a:t>
            </a:r>
            <a:endParaRPr lang="ru-RU" sz="1200" dirty="0">
              <a:solidFill>
                <a:schemeClr val="bg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4871063" y="5038139"/>
            <a:ext cx="2178527" cy="1228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  <a:buClr>
                <a:schemeClr val="accent1"/>
              </a:buClr>
              <a:defRPr/>
            </a:pPr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&gt;</a:t>
            </a:r>
            <a:r>
              <a:rPr lang="ru-RU" sz="400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150</a:t>
            </a:r>
            <a:br>
              <a:rPr lang="ru-RU" sz="2000" dirty="0">
                <a:solidFill>
                  <a:schemeClr val="bg2">
                    <a:lumMod val="75000"/>
                  </a:schemeClr>
                </a:solidFill>
                <a:latin typeface="Arial"/>
              </a:rPr>
            </a:br>
            <a:r>
              <a:rPr lang="ru-RU" sz="140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человек в команде разработки и поддержки</a:t>
            </a:r>
            <a:endParaRPr lang="ru-RU" sz="1200" dirty="0">
              <a:solidFill>
                <a:schemeClr val="bg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6" name="Title 1"/>
          <p:cNvSpPr txBox="1"/>
          <p:nvPr/>
        </p:nvSpPr>
        <p:spPr bwMode="auto">
          <a:xfrm>
            <a:off x="800059" y="454325"/>
            <a:ext cx="10059632" cy="1123554"/>
          </a:xfrm>
          <a:prstGeom prst="rect">
            <a:avLst/>
          </a:prstGeom>
        </p:spPr>
        <p:txBody>
          <a:bodyPr vert="horz" wrap="square" lIns="0" tIns="108000" rIns="0" bIns="72000" rtlCol="0" anchor="t">
            <a:spAutoFit/>
          </a:bodyPr>
          <a:lstStyle>
            <a:lvl1pPr marL="0" algn="l" defTabSz="1828619">
              <a:lnSpc>
                <a:spcPct val="100000"/>
              </a:lnSpc>
              <a:spcBef>
                <a:spcPts val="0"/>
              </a:spcBef>
              <a:buNone/>
              <a:defRPr sz="72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85000"/>
              </a:lnSpc>
              <a:defRPr/>
            </a:pPr>
            <a:r>
              <a:rPr lang="ru-RU" sz="3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Надежная основа для сервисов</a:t>
            </a:r>
            <a:br>
              <a:rPr lang="ru-RU" sz="3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с высокими требованиями к доступности</a:t>
            </a:r>
            <a:endParaRPr sz="36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23"/>
          <p:cNvSpPr txBox="1"/>
          <p:nvPr/>
        </p:nvSpPr>
        <p:spPr bwMode="auto">
          <a:xfrm>
            <a:off x="6782400" y="-9908413"/>
            <a:ext cx="847108" cy="32911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Tx/>
              <a:buNone/>
              <a:defRPr sz="3600" b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20000" indent="-719964" algn="l" defTabSz="19079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 Unicode MS"/>
              <a:buChar char="▎"/>
              <a:defRPr sz="3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715963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50000"/>
              <a:buFont typeface="Yandex Sans Text Light"/>
              <a:buChar char="›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715963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>
                <a:latin typeface="Arial"/>
              </a:rPr>
              <a:t>2008</a:t>
            </a:r>
            <a:endParaRPr sz="1800" dirty="0"/>
          </a:p>
        </p:txBody>
      </p:sp>
      <p:pic>
        <p:nvPicPr>
          <p:cNvPr id="5" name="Рисунок 4" descr="Изображение выглядит как белый, дизайн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08603">
            <a:off x="8659424" y="457549"/>
            <a:ext cx="8387302" cy="629206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527449-7E36-ED3D-621F-40DE93ADB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80144" y="5752516"/>
            <a:ext cx="825255" cy="2387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856692-29EB-CA97-0E48-BBB3DA19D2AC}"/>
              </a:ext>
            </a:extLst>
          </p:cNvPr>
          <p:cNvSpPr txBox="1"/>
          <p:nvPr/>
        </p:nvSpPr>
        <p:spPr bwMode="auto">
          <a:xfrm>
            <a:off x="10548926" y="5472048"/>
            <a:ext cx="2178527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  <a:buClr>
                <a:schemeClr val="accent1"/>
              </a:buClr>
              <a:defRPr/>
            </a:pPr>
            <a:r>
              <a:rPr lang="ru-RU" sz="1400" dirty="0">
                <a:solidFill>
                  <a:srgbClr val="E3E8ED"/>
                </a:solidFill>
                <a:latin typeface="Arial"/>
              </a:rPr>
              <a:t>Кейс: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8E443CF-3965-9386-F2FF-7E184A835962}"/>
              </a:ext>
            </a:extLst>
          </p:cNvPr>
          <p:cNvCxnSpPr>
            <a:cxnSpLocks/>
          </p:cNvCxnSpPr>
          <p:nvPr/>
        </p:nvCxnSpPr>
        <p:spPr bwMode="auto">
          <a:xfrm flipH="1">
            <a:off x="10589668" y="5701671"/>
            <a:ext cx="789293" cy="0"/>
          </a:xfrm>
          <a:prstGeom prst="line">
            <a:avLst/>
          </a:prstGeom>
          <a:ln w="19050" cmpd="sng">
            <a:solidFill>
              <a:srgbClr val="E3E8ED"/>
            </a:solidFill>
            <a:prstDash val="solid"/>
            <a:headEnd type="none" w="lg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искусство, дизайн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769939">
            <a:off x="10469927" y="3030790"/>
            <a:ext cx="3281989" cy="3364786"/>
          </a:xfrm>
          <a:prstGeom prst="rect">
            <a:avLst/>
          </a:prstGeom>
          <a:effectLst/>
        </p:spPr>
      </p:pic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8CF9F3ED-3D05-D103-EB60-D2ED4DCF055F}"/>
              </a:ext>
            </a:extLst>
          </p:cNvPr>
          <p:cNvSpPr/>
          <p:nvPr/>
        </p:nvSpPr>
        <p:spPr bwMode="auto">
          <a:xfrm rot="10800000">
            <a:off x="4306202" y="2000250"/>
            <a:ext cx="3233011" cy="4257316"/>
          </a:xfrm>
          <a:custGeom>
            <a:avLst/>
            <a:gdLst>
              <a:gd name="connsiteX0" fmla="*/ 6576174 w 6872554"/>
              <a:gd name="connsiteY0" fmla="*/ 6522003 h 6522003"/>
              <a:gd name="connsiteX1" fmla="*/ 4707621 w 6872554"/>
              <a:gd name="connsiteY1" fmla="*/ 6522003 h 6522003"/>
              <a:gd name="connsiteX2" fmla="*/ 2154432 w 6872554"/>
              <a:gd name="connsiteY2" fmla="*/ 6522003 h 6522003"/>
              <a:gd name="connsiteX3" fmla="*/ 285878 w 6872554"/>
              <a:gd name="connsiteY3" fmla="*/ 6522003 h 6522003"/>
              <a:gd name="connsiteX4" fmla="*/ 0 w 6872554"/>
              <a:gd name="connsiteY4" fmla="*/ 6208710 h 6522003"/>
              <a:gd name="connsiteX5" fmla="*/ 0 w 6872554"/>
              <a:gd name="connsiteY5" fmla="*/ 966488 h 6522003"/>
              <a:gd name="connsiteX6" fmla="*/ 285878 w 6872554"/>
              <a:gd name="connsiteY6" fmla="*/ 653195 h 6522003"/>
              <a:gd name="connsiteX7" fmla="*/ 647714 w 6872554"/>
              <a:gd name="connsiteY7" fmla="*/ 653195 h 6522003"/>
              <a:gd name="connsiteX8" fmla="*/ 666648 w 6872554"/>
              <a:gd name="connsiteY8" fmla="*/ 651103 h 6522003"/>
              <a:gd name="connsiteX9" fmla="*/ 843352 w 6872554"/>
              <a:gd name="connsiteY9" fmla="*/ 452550 h 6522003"/>
              <a:gd name="connsiteX10" fmla="*/ 845748 w 6872554"/>
              <a:gd name="connsiteY10" fmla="*/ 422793 h 6522003"/>
              <a:gd name="connsiteX11" fmla="*/ 845748 w 6872554"/>
              <a:gd name="connsiteY11" fmla="*/ 247367 h 6522003"/>
              <a:gd name="connsiteX12" fmla="*/ 1071468 w 6872554"/>
              <a:gd name="connsiteY12" fmla="*/ 0 h 6522003"/>
              <a:gd name="connsiteX13" fmla="*/ 2940022 w 6872554"/>
              <a:gd name="connsiteY13" fmla="*/ 0 h 6522003"/>
              <a:gd name="connsiteX14" fmla="*/ 4778281 w 6872554"/>
              <a:gd name="connsiteY14" fmla="*/ 0 h 6522003"/>
              <a:gd name="connsiteX15" fmla="*/ 6646834 w 6872554"/>
              <a:gd name="connsiteY15" fmla="*/ 0 h 6522003"/>
              <a:gd name="connsiteX16" fmla="*/ 6872554 w 6872554"/>
              <a:gd name="connsiteY16" fmla="*/ 247367 h 6522003"/>
              <a:gd name="connsiteX17" fmla="*/ 6872554 w 6872554"/>
              <a:gd name="connsiteY17" fmla="*/ 1736333 h 6522003"/>
              <a:gd name="connsiteX18" fmla="*/ 6867968 w 6872554"/>
              <a:gd name="connsiteY18" fmla="*/ 1786186 h 6522003"/>
              <a:gd name="connsiteX19" fmla="*/ 6862052 w 6872554"/>
              <a:gd name="connsiteY19" fmla="*/ 1807073 h 6522003"/>
              <a:gd name="connsiteX20" fmla="*/ 6862052 w 6872554"/>
              <a:gd name="connsiteY20" fmla="*/ 6208710 h 6522003"/>
              <a:gd name="connsiteX21" fmla="*/ 6576174 w 6872554"/>
              <a:gd name="connsiteY21" fmla="*/ 6522003 h 652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872554" h="6522003">
                <a:moveTo>
                  <a:pt x="6576174" y="6522003"/>
                </a:moveTo>
                <a:lnTo>
                  <a:pt x="4707621" y="6522003"/>
                </a:lnTo>
                <a:lnTo>
                  <a:pt x="2154432" y="6522003"/>
                </a:lnTo>
                <a:lnTo>
                  <a:pt x="285878" y="6522003"/>
                </a:lnTo>
                <a:cubicBezTo>
                  <a:pt x="127994" y="6522003"/>
                  <a:pt x="0" y="6381736"/>
                  <a:pt x="0" y="6208710"/>
                </a:cubicBezTo>
                <a:lnTo>
                  <a:pt x="0" y="966488"/>
                </a:lnTo>
                <a:cubicBezTo>
                  <a:pt x="0" y="793462"/>
                  <a:pt x="127994" y="653195"/>
                  <a:pt x="285878" y="653195"/>
                </a:cubicBezTo>
                <a:lnTo>
                  <a:pt x="647714" y="653195"/>
                </a:lnTo>
                <a:lnTo>
                  <a:pt x="666648" y="651103"/>
                </a:lnTo>
                <a:cubicBezTo>
                  <a:pt x="756646" y="630921"/>
                  <a:pt x="827136" y="552038"/>
                  <a:pt x="843352" y="452550"/>
                </a:cubicBezTo>
                <a:lnTo>
                  <a:pt x="845748" y="422793"/>
                </a:lnTo>
                <a:lnTo>
                  <a:pt x="845748" y="247367"/>
                </a:lnTo>
                <a:cubicBezTo>
                  <a:pt x="845748" y="110750"/>
                  <a:pt x="946806" y="0"/>
                  <a:pt x="1071468" y="0"/>
                </a:cubicBezTo>
                <a:lnTo>
                  <a:pt x="2940022" y="0"/>
                </a:lnTo>
                <a:lnTo>
                  <a:pt x="4778281" y="0"/>
                </a:lnTo>
                <a:lnTo>
                  <a:pt x="6646834" y="0"/>
                </a:lnTo>
                <a:cubicBezTo>
                  <a:pt x="6771495" y="0"/>
                  <a:pt x="6872554" y="110751"/>
                  <a:pt x="6872554" y="247367"/>
                </a:cubicBezTo>
                <a:lnTo>
                  <a:pt x="6872554" y="1736333"/>
                </a:lnTo>
                <a:cubicBezTo>
                  <a:pt x="6872554" y="1753410"/>
                  <a:pt x="6870975" y="1770083"/>
                  <a:pt x="6867968" y="1786186"/>
                </a:cubicBezTo>
                <a:lnTo>
                  <a:pt x="6862052" y="1807073"/>
                </a:lnTo>
                <a:lnTo>
                  <a:pt x="6862052" y="6208710"/>
                </a:lnTo>
                <a:cubicBezTo>
                  <a:pt x="6862052" y="6381736"/>
                  <a:pt x="6734060" y="6522003"/>
                  <a:pt x="6576174" y="6522003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292100" dist="38100" dir="2700000" sx="101000" sy="101000" algn="tl" rotWithShape="0">
              <a:srgbClr val="E4E6EE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36000" rIns="0" bIns="108000" rtlCol="0" anchor="t" anchorCtr="0">
            <a:noAutofit/>
          </a:bodyPr>
          <a:lstStyle/>
          <a:p>
            <a:pPr>
              <a:defRPr/>
            </a:pPr>
            <a:endParaRPr lang="ru-RU" sz="1400" dirty="0">
              <a:solidFill>
                <a:schemeClr val="bg1">
                  <a:lumMod val="65000"/>
                </a:schemeClr>
              </a:solidFill>
              <a:latin typeface="Arial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4F857B87-AB36-AC53-A9F7-F1DB47C19A40}"/>
              </a:ext>
            </a:extLst>
          </p:cNvPr>
          <p:cNvSpPr/>
          <p:nvPr/>
        </p:nvSpPr>
        <p:spPr bwMode="auto">
          <a:xfrm rot="10800000">
            <a:off x="829546" y="2000250"/>
            <a:ext cx="3233011" cy="4257316"/>
          </a:xfrm>
          <a:custGeom>
            <a:avLst/>
            <a:gdLst>
              <a:gd name="connsiteX0" fmla="*/ 6576174 w 6872554"/>
              <a:gd name="connsiteY0" fmla="*/ 6522003 h 6522003"/>
              <a:gd name="connsiteX1" fmla="*/ 4707621 w 6872554"/>
              <a:gd name="connsiteY1" fmla="*/ 6522003 h 6522003"/>
              <a:gd name="connsiteX2" fmla="*/ 2154432 w 6872554"/>
              <a:gd name="connsiteY2" fmla="*/ 6522003 h 6522003"/>
              <a:gd name="connsiteX3" fmla="*/ 285878 w 6872554"/>
              <a:gd name="connsiteY3" fmla="*/ 6522003 h 6522003"/>
              <a:gd name="connsiteX4" fmla="*/ 0 w 6872554"/>
              <a:gd name="connsiteY4" fmla="*/ 6208710 h 6522003"/>
              <a:gd name="connsiteX5" fmla="*/ 0 w 6872554"/>
              <a:gd name="connsiteY5" fmla="*/ 966488 h 6522003"/>
              <a:gd name="connsiteX6" fmla="*/ 285878 w 6872554"/>
              <a:gd name="connsiteY6" fmla="*/ 653195 h 6522003"/>
              <a:gd name="connsiteX7" fmla="*/ 647714 w 6872554"/>
              <a:gd name="connsiteY7" fmla="*/ 653195 h 6522003"/>
              <a:gd name="connsiteX8" fmla="*/ 666648 w 6872554"/>
              <a:gd name="connsiteY8" fmla="*/ 651103 h 6522003"/>
              <a:gd name="connsiteX9" fmla="*/ 843352 w 6872554"/>
              <a:gd name="connsiteY9" fmla="*/ 452550 h 6522003"/>
              <a:gd name="connsiteX10" fmla="*/ 845748 w 6872554"/>
              <a:gd name="connsiteY10" fmla="*/ 422793 h 6522003"/>
              <a:gd name="connsiteX11" fmla="*/ 845748 w 6872554"/>
              <a:gd name="connsiteY11" fmla="*/ 247367 h 6522003"/>
              <a:gd name="connsiteX12" fmla="*/ 1071468 w 6872554"/>
              <a:gd name="connsiteY12" fmla="*/ 0 h 6522003"/>
              <a:gd name="connsiteX13" fmla="*/ 2940022 w 6872554"/>
              <a:gd name="connsiteY13" fmla="*/ 0 h 6522003"/>
              <a:gd name="connsiteX14" fmla="*/ 4778281 w 6872554"/>
              <a:gd name="connsiteY14" fmla="*/ 0 h 6522003"/>
              <a:gd name="connsiteX15" fmla="*/ 6646834 w 6872554"/>
              <a:gd name="connsiteY15" fmla="*/ 0 h 6522003"/>
              <a:gd name="connsiteX16" fmla="*/ 6872554 w 6872554"/>
              <a:gd name="connsiteY16" fmla="*/ 247367 h 6522003"/>
              <a:gd name="connsiteX17" fmla="*/ 6872554 w 6872554"/>
              <a:gd name="connsiteY17" fmla="*/ 1736333 h 6522003"/>
              <a:gd name="connsiteX18" fmla="*/ 6867968 w 6872554"/>
              <a:gd name="connsiteY18" fmla="*/ 1786186 h 6522003"/>
              <a:gd name="connsiteX19" fmla="*/ 6862052 w 6872554"/>
              <a:gd name="connsiteY19" fmla="*/ 1807073 h 6522003"/>
              <a:gd name="connsiteX20" fmla="*/ 6862052 w 6872554"/>
              <a:gd name="connsiteY20" fmla="*/ 6208710 h 6522003"/>
              <a:gd name="connsiteX21" fmla="*/ 6576174 w 6872554"/>
              <a:gd name="connsiteY21" fmla="*/ 6522003 h 652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872554" h="6522003">
                <a:moveTo>
                  <a:pt x="6576174" y="6522003"/>
                </a:moveTo>
                <a:lnTo>
                  <a:pt x="4707621" y="6522003"/>
                </a:lnTo>
                <a:lnTo>
                  <a:pt x="2154432" y="6522003"/>
                </a:lnTo>
                <a:lnTo>
                  <a:pt x="285878" y="6522003"/>
                </a:lnTo>
                <a:cubicBezTo>
                  <a:pt x="127994" y="6522003"/>
                  <a:pt x="0" y="6381736"/>
                  <a:pt x="0" y="6208710"/>
                </a:cubicBezTo>
                <a:lnTo>
                  <a:pt x="0" y="966488"/>
                </a:lnTo>
                <a:cubicBezTo>
                  <a:pt x="0" y="793462"/>
                  <a:pt x="127994" y="653195"/>
                  <a:pt x="285878" y="653195"/>
                </a:cubicBezTo>
                <a:lnTo>
                  <a:pt x="647714" y="653195"/>
                </a:lnTo>
                <a:lnTo>
                  <a:pt x="666648" y="651103"/>
                </a:lnTo>
                <a:cubicBezTo>
                  <a:pt x="756646" y="630921"/>
                  <a:pt x="827136" y="552038"/>
                  <a:pt x="843352" y="452550"/>
                </a:cubicBezTo>
                <a:lnTo>
                  <a:pt x="845748" y="422793"/>
                </a:lnTo>
                <a:lnTo>
                  <a:pt x="845748" y="247367"/>
                </a:lnTo>
                <a:cubicBezTo>
                  <a:pt x="845748" y="110750"/>
                  <a:pt x="946806" y="0"/>
                  <a:pt x="1071468" y="0"/>
                </a:cubicBezTo>
                <a:lnTo>
                  <a:pt x="2940022" y="0"/>
                </a:lnTo>
                <a:lnTo>
                  <a:pt x="4778281" y="0"/>
                </a:lnTo>
                <a:lnTo>
                  <a:pt x="6646834" y="0"/>
                </a:lnTo>
                <a:cubicBezTo>
                  <a:pt x="6771495" y="0"/>
                  <a:pt x="6872554" y="110751"/>
                  <a:pt x="6872554" y="247367"/>
                </a:cubicBezTo>
                <a:lnTo>
                  <a:pt x="6872554" y="1736333"/>
                </a:lnTo>
                <a:cubicBezTo>
                  <a:pt x="6872554" y="1753410"/>
                  <a:pt x="6870975" y="1770083"/>
                  <a:pt x="6867968" y="1786186"/>
                </a:cubicBezTo>
                <a:lnTo>
                  <a:pt x="6862052" y="1807073"/>
                </a:lnTo>
                <a:lnTo>
                  <a:pt x="6862052" y="6208710"/>
                </a:lnTo>
                <a:cubicBezTo>
                  <a:pt x="6862052" y="6381736"/>
                  <a:pt x="6734060" y="6522003"/>
                  <a:pt x="6576174" y="6522003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292100" dist="38100" dir="2700000" sx="101000" sy="101000" algn="tl" rotWithShape="0">
              <a:srgbClr val="E4E6EE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36000" rIns="0" bIns="108000" rtlCol="0" anchor="t" anchorCtr="0">
            <a:noAutofit/>
          </a:bodyPr>
          <a:lstStyle/>
          <a:p>
            <a:pPr>
              <a:defRPr/>
            </a:pPr>
            <a:endParaRPr lang="ru-RU" sz="1400" dirty="0">
              <a:solidFill>
                <a:schemeClr val="bg1">
                  <a:lumMod val="65000"/>
                </a:schemeClr>
              </a:solidFill>
              <a:latin typeface="Arial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A673A293-2A61-109C-D5DD-C82F87DE5AD4}"/>
              </a:ext>
            </a:extLst>
          </p:cNvPr>
          <p:cNvSpPr/>
          <p:nvPr/>
        </p:nvSpPr>
        <p:spPr bwMode="auto">
          <a:xfrm rot="10800000">
            <a:off x="7762761" y="2000250"/>
            <a:ext cx="3233011" cy="4243602"/>
          </a:xfrm>
          <a:custGeom>
            <a:avLst/>
            <a:gdLst>
              <a:gd name="connsiteX0" fmla="*/ 6576174 w 6872554"/>
              <a:gd name="connsiteY0" fmla="*/ 6522003 h 6522003"/>
              <a:gd name="connsiteX1" fmla="*/ 4707621 w 6872554"/>
              <a:gd name="connsiteY1" fmla="*/ 6522003 h 6522003"/>
              <a:gd name="connsiteX2" fmla="*/ 2154432 w 6872554"/>
              <a:gd name="connsiteY2" fmla="*/ 6522003 h 6522003"/>
              <a:gd name="connsiteX3" fmla="*/ 285878 w 6872554"/>
              <a:gd name="connsiteY3" fmla="*/ 6522003 h 6522003"/>
              <a:gd name="connsiteX4" fmla="*/ 0 w 6872554"/>
              <a:gd name="connsiteY4" fmla="*/ 6208710 h 6522003"/>
              <a:gd name="connsiteX5" fmla="*/ 0 w 6872554"/>
              <a:gd name="connsiteY5" fmla="*/ 966488 h 6522003"/>
              <a:gd name="connsiteX6" fmla="*/ 285878 w 6872554"/>
              <a:gd name="connsiteY6" fmla="*/ 653195 h 6522003"/>
              <a:gd name="connsiteX7" fmla="*/ 647714 w 6872554"/>
              <a:gd name="connsiteY7" fmla="*/ 653195 h 6522003"/>
              <a:gd name="connsiteX8" fmla="*/ 666648 w 6872554"/>
              <a:gd name="connsiteY8" fmla="*/ 651103 h 6522003"/>
              <a:gd name="connsiteX9" fmla="*/ 843352 w 6872554"/>
              <a:gd name="connsiteY9" fmla="*/ 452550 h 6522003"/>
              <a:gd name="connsiteX10" fmla="*/ 845748 w 6872554"/>
              <a:gd name="connsiteY10" fmla="*/ 422793 h 6522003"/>
              <a:gd name="connsiteX11" fmla="*/ 845748 w 6872554"/>
              <a:gd name="connsiteY11" fmla="*/ 247367 h 6522003"/>
              <a:gd name="connsiteX12" fmla="*/ 1071468 w 6872554"/>
              <a:gd name="connsiteY12" fmla="*/ 0 h 6522003"/>
              <a:gd name="connsiteX13" fmla="*/ 2940022 w 6872554"/>
              <a:gd name="connsiteY13" fmla="*/ 0 h 6522003"/>
              <a:gd name="connsiteX14" fmla="*/ 4778281 w 6872554"/>
              <a:gd name="connsiteY14" fmla="*/ 0 h 6522003"/>
              <a:gd name="connsiteX15" fmla="*/ 6646834 w 6872554"/>
              <a:gd name="connsiteY15" fmla="*/ 0 h 6522003"/>
              <a:gd name="connsiteX16" fmla="*/ 6872554 w 6872554"/>
              <a:gd name="connsiteY16" fmla="*/ 247367 h 6522003"/>
              <a:gd name="connsiteX17" fmla="*/ 6872554 w 6872554"/>
              <a:gd name="connsiteY17" fmla="*/ 1736333 h 6522003"/>
              <a:gd name="connsiteX18" fmla="*/ 6867968 w 6872554"/>
              <a:gd name="connsiteY18" fmla="*/ 1786186 h 6522003"/>
              <a:gd name="connsiteX19" fmla="*/ 6862052 w 6872554"/>
              <a:gd name="connsiteY19" fmla="*/ 1807073 h 6522003"/>
              <a:gd name="connsiteX20" fmla="*/ 6862052 w 6872554"/>
              <a:gd name="connsiteY20" fmla="*/ 6208710 h 6522003"/>
              <a:gd name="connsiteX21" fmla="*/ 6576174 w 6872554"/>
              <a:gd name="connsiteY21" fmla="*/ 6522003 h 652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872554" h="6522003">
                <a:moveTo>
                  <a:pt x="6576174" y="6522003"/>
                </a:moveTo>
                <a:lnTo>
                  <a:pt x="4707621" y="6522003"/>
                </a:lnTo>
                <a:lnTo>
                  <a:pt x="2154432" y="6522003"/>
                </a:lnTo>
                <a:lnTo>
                  <a:pt x="285878" y="6522003"/>
                </a:lnTo>
                <a:cubicBezTo>
                  <a:pt x="127994" y="6522003"/>
                  <a:pt x="0" y="6381736"/>
                  <a:pt x="0" y="6208710"/>
                </a:cubicBezTo>
                <a:lnTo>
                  <a:pt x="0" y="966488"/>
                </a:lnTo>
                <a:cubicBezTo>
                  <a:pt x="0" y="793462"/>
                  <a:pt x="127994" y="653195"/>
                  <a:pt x="285878" y="653195"/>
                </a:cubicBezTo>
                <a:lnTo>
                  <a:pt x="647714" y="653195"/>
                </a:lnTo>
                <a:lnTo>
                  <a:pt x="666648" y="651103"/>
                </a:lnTo>
                <a:cubicBezTo>
                  <a:pt x="756646" y="630921"/>
                  <a:pt x="827136" y="552038"/>
                  <a:pt x="843352" y="452550"/>
                </a:cubicBezTo>
                <a:lnTo>
                  <a:pt x="845748" y="422793"/>
                </a:lnTo>
                <a:lnTo>
                  <a:pt x="845748" y="247367"/>
                </a:lnTo>
                <a:cubicBezTo>
                  <a:pt x="845748" y="110750"/>
                  <a:pt x="946806" y="0"/>
                  <a:pt x="1071468" y="0"/>
                </a:cubicBezTo>
                <a:lnTo>
                  <a:pt x="2940022" y="0"/>
                </a:lnTo>
                <a:lnTo>
                  <a:pt x="4778281" y="0"/>
                </a:lnTo>
                <a:lnTo>
                  <a:pt x="6646834" y="0"/>
                </a:lnTo>
                <a:cubicBezTo>
                  <a:pt x="6771495" y="0"/>
                  <a:pt x="6872554" y="110751"/>
                  <a:pt x="6872554" y="247367"/>
                </a:cubicBezTo>
                <a:lnTo>
                  <a:pt x="6872554" y="1736333"/>
                </a:lnTo>
                <a:cubicBezTo>
                  <a:pt x="6872554" y="1753410"/>
                  <a:pt x="6870975" y="1770083"/>
                  <a:pt x="6867968" y="1786186"/>
                </a:cubicBezTo>
                <a:lnTo>
                  <a:pt x="6862052" y="1807073"/>
                </a:lnTo>
                <a:lnTo>
                  <a:pt x="6862052" y="6208710"/>
                </a:lnTo>
                <a:cubicBezTo>
                  <a:pt x="6862052" y="6381736"/>
                  <a:pt x="6734060" y="6522003"/>
                  <a:pt x="6576174" y="6522003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outerShdw blurRad="292100" dist="38100" dir="2700000" sx="101000" sy="101000" algn="tl" rotWithShape="0">
              <a:srgbClr val="E4E6EE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36000" rIns="0" bIns="108000" rtlCol="0" anchor="t" anchorCtr="0">
            <a:noAutofit/>
          </a:bodyPr>
          <a:lstStyle/>
          <a:p>
            <a:pPr>
              <a:defRPr/>
            </a:pPr>
            <a:endParaRPr lang="ru-RU" sz="1400" dirty="0">
              <a:solidFill>
                <a:schemeClr val="bg1">
                  <a:lumMod val="65000"/>
                </a:schemeClr>
              </a:solidFill>
              <a:latin typeface="Arial"/>
            </a:endParaRPr>
          </a:p>
        </p:txBody>
      </p:sp>
      <p:sp>
        <p:nvSpPr>
          <p:cNvPr id="50" name="AutoShape 34" descr="Логотип МТС"/>
          <p:cNvSpPr>
            <a:spLocks noChangeAspect="1" noChangeArrowheads="1"/>
          </p:cNvSpPr>
          <p:nvPr/>
        </p:nvSpPr>
        <p:spPr bwMode="auto">
          <a:xfrm>
            <a:off x="30547247" y="15263422"/>
            <a:ext cx="67812" cy="67812"/>
          </a:xfrm>
          <a:prstGeom prst="rect">
            <a:avLst/>
          </a:prstGeom>
          <a:noFill/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900" dirty="0">
              <a:latin typeface="Arial"/>
            </a:endParaRP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6D0A3AA7-6919-4E2F-8548-53AA88F945F8}"/>
              </a:ext>
            </a:extLst>
          </p:cNvPr>
          <p:cNvSpPr txBox="1"/>
          <p:nvPr/>
        </p:nvSpPr>
        <p:spPr bwMode="auto">
          <a:xfrm>
            <a:off x="1103345" y="2247603"/>
            <a:ext cx="2357217" cy="408932"/>
          </a:xfrm>
          <a:prstGeom prst="rect">
            <a:avLst/>
          </a:prstGeom>
          <a:grpFill/>
        </p:spPr>
        <p:txBody>
          <a:bodyPr lIns="0" tIns="0"/>
          <a:lstStyle>
            <a:lvl1pPr marL="0" indent="0" algn="l" defTabSz="182861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719964" algn="l" defTabSz="19079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 Unicode MS"/>
              <a:buChar char="▎"/>
              <a:defRPr sz="3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715963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50000"/>
              <a:buFont typeface="Yandex Sans Text Light"/>
              <a:buChar char="›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715963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>
                <a:solidFill>
                  <a:srgbClr val="5182FF"/>
                </a:solidFill>
                <a:latin typeface="Arial"/>
              </a:rPr>
              <a:t>Универсальная</a:t>
            </a:r>
            <a:endParaRPr lang="en-US" sz="2400" dirty="0">
              <a:solidFill>
                <a:srgbClr val="5182FF"/>
              </a:solidFill>
              <a:latin typeface="Arial"/>
            </a:endParaRPr>
          </a:p>
        </p:txBody>
      </p:sp>
      <p:grpSp>
        <p:nvGrpSpPr>
          <p:cNvPr id="126" name="Группа 39">
            <a:extLst>
              <a:ext uri="{FF2B5EF4-FFF2-40B4-BE49-F238E27FC236}">
                <a16:creationId xmlns:a16="http://schemas.microsoft.com/office/drawing/2014/main" id="{A036ABD4-B778-4E7C-9B07-9CF7B58C2E47}"/>
              </a:ext>
            </a:extLst>
          </p:cNvPr>
          <p:cNvGrpSpPr/>
          <p:nvPr/>
        </p:nvGrpSpPr>
        <p:grpSpPr bwMode="auto">
          <a:xfrm>
            <a:off x="1095755" y="3903246"/>
            <a:ext cx="2173074" cy="1499797"/>
            <a:chOff x="2030458" y="8900240"/>
            <a:chExt cx="4346148" cy="2999593"/>
          </a:xfrm>
        </p:grpSpPr>
        <p:sp>
          <p:nvSpPr>
            <p:cNvPr id="128" name="Text Placeholder 2">
              <a:extLst>
                <a:ext uri="{FF2B5EF4-FFF2-40B4-BE49-F238E27FC236}">
                  <a16:creationId xmlns:a16="http://schemas.microsoft.com/office/drawing/2014/main" id="{0B560797-3676-4B26-8E0C-9F9093E134BC}"/>
                </a:ext>
              </a:extLst>
            </p:cNvPr>
            <p:cNvSpPr txBox="1"/>
            <p:nvPr/>
          </p:nvSpPr>
          <p:spPr bwMode="auto">
            <a:xfrm>
              <a:off x="2473370" y="8900240"/>
              <a:ext cx="3903236" cy="2999593"/>
            </a:xfrm>
            <a:prstGeom prst="rect">
              <a:avLst/>
            </a:prstGeom>
            <a:noFill/>
          </p:spPr>
          <p:txBody>
            <a:bodyPr lIns="0" tIns="0"/>
            <a:lstStyle>
              <a:lvl1pPr marL="0" indent="0" algn="l" defTabSz="1828619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FontTx/>
                <a:buNone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719964" algn="l" defTabSz="1907905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 Unicode MS"/>
                <a:buChar char="▎"/>
                <a:defRPr sz="3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20000" indent="-715963" algn="l" defTabSz="1828619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SzPct val="150000"/>
                <a:buFont typeface="Yandex Sans Text Light"/>
                <a:buChar char="›"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20000" indent="-715963" algn="l" defTabSz="1828619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Font typeface="+mj-lt"/>
                <a:buAutoNum type="arabicPeriod"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828619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FontTx/>
                <a:buNone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8699" indent="-457155" algn="l" defTabSz="1828619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007" indent="-457155" algn="l" defTabSz="1828619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7315" indent="-457155" algn="l" defTabSz="1828619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1623" indent="-457155" algn="l" defTabSz="1828619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600"/>
                </a:spcAft>
                <a:defRPr/>
              </a:pPr>
              <a:r>
                <a:rPr lang="ru-RU" sz="1400" dirty="0">
                  <a:latin typeface="Arial"/>
                </a:rPr>
                <a:t>Транзакционных СУБД</a:t>
              </a:r>
              <a:br>
                <a:rPr lang="ru-RU" sz="1400" dirty="0">
                  <a:latin typeface="Arial"/>
                </a:rPr>
              </a:b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/>
                </a:rPr>
                <a:t>PostgreSQL </a:t>
              </a:r>
              <a:r>
                <a:rPr lang="ru-RU" sz="1400" dirty="0">
                  <a:solidFill>
                    <a:schemeClr val="bg1">
                      <a:lumMod val="65000"/>
                    </a:schemeClr>
                  </a:solidFill>
                  <a:latin typeface="Arial"/>
                </a:rPr>
                <a:t>или 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/>
                </a:rPr>
                <a:t>Oracle</a:t>
              </a:r>
              <a:endParaRPr lang="ru-RU" sz="1400" dirty="0">
                <a:solidFill>
                  <a:schemeClr val="bg1">
                    <a:lumMod val="65000"/>
                  </a:schemeClr>
                </a:solidFill>
                <a:latin typeface="Arial"/>
              </a:endParaRPr>
            </a:p>
            <a:p>
              <a:pPr>
                <a:spcAft>
                  <a:spcPts val="600"/>
                </a:spcAft>
                <a:defRPr/>
              </a:pPr>
              <a:r>
                <a:rPr lang="ru-RU" sz="1400" dirty="0">
                  <a:latin typeface="Arial"/>
                </a:rPr>
                <a:t>Аналитических СУБД</a:t>
              </a:r>
              <a:br>
                <a:rPr lang="ru-RU" sz="1400" dirty="0">
                  <a:latin typeface="Arial"/>
                </a:rPr>
              </a:b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/>
                </a:rPr>
                <a:t>Clickhouse </a:t>
              </a:r>
              <a:r>
                <a:rPr lang="ru-RU" sz="1400" dirty="0">
                  <a:solidFill>
                    <a:schemeClr val="bg1">
                      <a:lumMod val="65000"/>
                    </a:schemeClr>
                  </a:solidFill>
                  <a:latin typeface="Arial"/>
                </a:rPr>
                <a:t>или 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/>
                </a:rPr>
                <a:t>Greenplum</a:t>
              </a:r>
              <a:endParaRPr lang="ru-RU" sz="1400" dirty="0">
                <a:solidFill>
                  <a:schemeClr val="bg1">
                    <a:lumMod val="65000"/>
                  </a:schemeClr>
                </a:solidFill>
                <a:latin typeface="Arial"/>
              </a:endParaRPr>
            </a:p>
            <a:p>
              <a:pPr>
                <a:spcAft>
                  <a:spcPts val="600"/>
                </a:spcAft>
                <a:defRPr/>
              </a:pPr>
              <a:r>
                <a:rPr lang="ru-RU" sz="1400" dirty="0">
                  <a:latin typeface="Arial"/>
                </a:rPr>
                <a:t>Брокеров сообщений 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/>
                </a:rPr>
                <a:t>Apache</a:t>
              </a:r>
              <a:r>
                <a:rPr lang="ru-RU" sz="1400" dirty="0">
                  <a:solidFill>
                    <a:schemeClr val="bg1">
                      <a:lumMod val="65000"/>
                    </a:schemeClr>
                  </a:solidFill>
                  <a:latin typeface="Arial"/>
                </a:rPr>
                <a:t> 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/>
                </a:rPr>
                <a:t>Kafka</a:t>
              </a:r>
              <a:endParaRPr lang="ru-RU" sz="1400" dirty="0">
                <a:solidFill>
                  <a:schemeClr val="bg1">
                    <a:lumMod val="65000"/>
                  </a:schemeClr>
                </a:solidFill>
                <a:latin typeface="Arial"/>
              </a:endParaRPr>
            </a:p>
          </p:txBody>
        </p:sp>
        <p:pic>
          <p:nvPicPr>
            <p:cNvPr id="129" name="Рисунок 34">
              <a:extLst>
                <a:ext uri="{FF2B5EF4-FFF2-40B4-BE49-F238E27FC236}">
                  <a16:creationId xmlns:a16="http://schemas.microsoft.com/office/drawing/2014/main" id="{E774272B-6C93-461B-91C9-995EF3578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 rot="5400000">
              <a:off x="2030458" y="8954988"/>
              <a:ext cx="324959" cy="324959"/>
            </a:xfrm>
            <a:prstGeom prst="rect">
              <a:avLst/>
            </a:prstGeom>
          </p:spPr>
        </p:pic>
        <p:pic>
          <p:nvPicPr>
            <p:cNvPr id="130" name="Рисунок 35">
              <a:extLst>
                <a:ext uri="{FF2B5EF4-FFF2-40B4-BE49-F238E27FC236}">
                  <a16:creationId xmlns:a16="http://schemas.microsoft.com/office/drawing/2014/main" id="{D939EA08-86E6-4C40-980D-78C85F04E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 rot="5400000">
              <a:off x="2030458" y="9955679"/>
              <a:ext cx="324959" cy="324959"/>
            </a:xfrm>
            <a:prstGeom prst="rect">
              <a:avLst/>
            </a:prstGeom>
          </p:spPr>
        </p:pic>
        <p:pic>
          <p:nvPicPr>
            <p:cNvPr id="131" name="Рисунок 40">
              <a:extLst>
                <a:ext uri="{FF2B5EF4-FFF2-40B4-BE49-F238E27FC236}">
                  <a16:creationId xmlns:a16="http://schemas.microsoft.com/office/drawing/2014/main" id="{32D28A35-775A-4AA1-8221-8C0BCEEEE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 rot="5400000">
              <a:off x="2030458" y="11381820"/>
              <a:ext cx="324959" cy="324959"/>
            </a:xfrm>
            <a:prstGeom prst="rect">
              <a:avLst/>
            </a:prstGeom>
          </p:spPr>
        </p:pic>
      </p:grp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B10BD0E9-9261-4DDD-88EF-116B6ED418C1}"/>
              </a:ext>
            </a:extLst>
          </p:cNvPr>
          <p:cNvSpPr txBox="1"/>
          <p:nvPr/>
        </p:nvSpPr>
        <p:spPr bwMode="auto">
          <a:xfrm>
            <a:off x="1116075" y="2900338"/>
            <a:ext cx="2354249" cy="993016"/>
          </a:xfrm>
          <a:prstGeom prst="rect">
            <a:avLst/>
          </a:prstGeom>
          <a:grpFill/>
        </p:spPr>
        <p:txBody>
          <a:bodyPr lIns="0" tIns="0"/>
          <a:lstStyle>
            <a:lvl1pPr marL="0" indent="0" algn="l" defTabSz="182861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719964" algn="l" defTabSz="19079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 Unicode MS"/>
              <a:buChar char="▎"/>
              <a:defRPr sz="3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715963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50000"/>
              <a:buFont typeface="Yandex Sans Text Light"/>
              <a:buChar char="›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715963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dirty="0">
                <a:latin typeface="Arial"/>
              </a:rPr>
              <a:t>Одна СУБД</a:t>
            </a:r>
            <a:br>
              <a:rPr lang="en-US" sz="1600" dirty="0">
                <a:latin typeface="Arial"/>
              </a:rPr>
            </a:br>
            <a:r>
              <a:rPr lang="ru-RU" sz="1600" dirty="0">
                <a:latin typeface="Arial"/>
              </a:rPr>
              <a:t>с централизованным управлением вместо:</a:t>
            </a:r>
            <a:endParaRPr sz="1600" dirty="0"/>
          </a:p>
        </p:txBody>
      </p:sp>
      <p:sp>
        <p:nvSpPr>
          <p:cNvPr id="123" name="Текст 2">
            <a:extLst>
              <a:ext uri="{FF2B5EF4-FFF2-40B4-BE49-F238E27FC236}">
                <a16:creationId xmlns:a16="http://schemas.microsoft.com/office/drawing/2014/main" id="{BC7EDA11-680B-413A-A84A-935057E1DEE5}"/>
              </a:ext>
            </a:extLst>
          </p:cNvPr>
          <p:cNvSpPr txBox="1"/>
          <p:nvPr/>
        </p:nvSpPr>
        <p:spPr bwMode="auto">
          <a:xfrm>
            <a:off x="3766882" y="6002818"/>
            <a:ext cx="240802" cy="373171"/>
          </a:xfrm>
          <a:prstGeom prst="rect">
            <a:avLst/>
          </a:prstGeom>
          <a:grpFill/>
        </p:spPr>
        <p:txBody>
          <a:bodyPr lIns="0" tIns="0" rIns="0" bIns="0"/>
          <a:lstStyle>
            <a:lvl1pPr marL="0" indent="0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9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719964" algn="l" defTabSz="19079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 Unicode MS"/>
              <a:buChar char="▎"/>
              <a:defRPr sz="3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715963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50000"/>
              <a:buFont typeface="Yandex Sans Text Light"/>
              <a:buChar char="›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715963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>
                <a:solidFill>
                  <a:srgbClr val="6C95FF"/>
                </a:solidFill>
                <a:latin typeface="Arial"/>
              </a:rPr>
              <a:t>1</a:t>
            </a:r>
            <a:endParaRPr sz="4800" dirty="0"/>
          </a:p>
        </p:txBody>
      </p:sp>
      <p:sp>
        <p:nvSpPr>
          <p:cNvPr id="133" name="Текст 2">
            <a:extLst>
              <a:ext uri="{FF2B5EF4-FFF2-40B4-BE49-F238E27FC236}">
                <a16:creationId xmlns:a16="http://schemas.microsoft.com/office/drawing/2014/main" id="{9B2CF44A-4B96-4D9C-9BB1-C1532C0A29FF}"/>
              </a:ext>
            </a:extLst>
          </p:cNvPr>
          <p:cNvSpPr txBox="1"/>
          <p:nvPr/>
        </p:nvSpPr>
        <p:spPr bwMode="auto">
          <a:xfrm>
            <a:off x="7254449" y="6000529"/>
            <a:ext cx="286696" cy="373171"/>
          </a:xfrm>
          <a:prstGeom prst="rect">
            <a:avLst/>
          </a:prstGeom>
          <a:grpFill/>
        </p:spPr>
        <p:txBody>
          <a:bodyPr lIns="0" tIns="0" rIns="0" bIns="0"/>
          <a:lstStyle>
            <a:lvl1pPr marL="0" indent="0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9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719964" algn="l" defTabSz="19079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 Unicode MS"/>
              <a:buChar char="▎"/>
              <a:defRPr sz="3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715963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50000"/>
              <a:buFont typeface="Yandex Sans Text Light"/>
              <a:buChar char="›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715963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>
                <a:solidFill>
                  <a:srgbClr val="6C95FF"/>
                </a:solidFill>
                <a:latin typeface="Arial"/>
              </a:rPr>
              <a:t>2</a:t>
            </a:r>
            <a:endParaRPr sz="4800" dirty="0"/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F9BA8707-B503-47BB-A34C-5C73C2607876}"/>
              </a:ext>
            </a:extLst>
          </p:cNvPr>
          <p:cNvSpPr txBox="1"/>
          <p:nvPr/>
        </p:nvSpPr>
        <p:spPr bwMode="auto">
          <a:xfrm>
            <a:off x="4573217" y="2245730"/>
            <a:ext cx="2357217" cy="408932"/>
          </a:xfrm>
          <a:prstGeom prst="rect">
            <a:avLst/>
          </a:prstGeom>
          <a:grpFill/>
        </p:spPr>
        <p:txBody>
          <a:bodyPr lIns="0" tIns="0"/>
          <a:lstStyle>
            <a:lvl1pPr marL="0" indent="0" algn="l" defTabSz="182861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719964" algn="l" defTabSz="19079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 Unicode MS"/>
              <a:buChar char="▎"/>
              <a:defRPr sz="3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715963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50000"/>
              <a:buFont typeface="Yandex Sans Text Light"/>
              <a:buChar char="›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715963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>
                <a:solidFill>
                  <a:srgbClr val="5182FF"/>
                </a:solidFill>
                <a:latin typeface="Arial"/>
              </a:rPr>
              <a:t>Гибкая</a:t>
            </a:r>
            <a:endParaRPr lang="en-US" sz="2400" dirty="0">
              <a:solidFill>
                <a:srgbClr val="5182FF"/>
              </a:solidFill>
              <a:latin typeface="Arial"/>
            </a:endParaRPr>
          </a:p>
        </p:txBody>
      </p:sp>
      <p:grpSp>
        <p:nvGrpSpPr>
          <p:cNvPr id="137" name="Группа 37">
            <a:extLst>
              <a:ext uri="{FF2B5EF4-FFF2-40B4-BE49-F238E27FC236}">
                <a16:creationId xmlns:a16="http://schemas.microsoft.com/office/drawing/2014/main" id="{B3757083-8556-4302-B121-22CE607D8F5A}"/>
              </a:ext>
            </a:extLst>
          </p:cNvPr>
          <p:cNvGrpSpPr/>
          <p:nvPr/>
        </p:nvGrpSpPr>
        <p:grpSpPr bwMode="auto">
          <a:xfrm>
            <a:off x="4568607" y="3903246"/>
            <a:ext cx="2247473" cy="1499797"/>
            <a:chOff x="12901768" y="8216056"/>
            <a:chExt cx="4494945" cy="2999593"/>
          </a:xfrm>
        </p:grpSpPr>
        <p:sp>
          <p:nvSpPr>
            <p:cNvPr id="138" name="Text Placeholder 2">
              <a:extLst>
                <a:ext uri="{FF2B5EF4-FFF2-40B4-BE49-F238E27FC236}">
                  <a16:creationId xmlns:a16="http://schemas.microsoft.com/office/drawing/2014/main" id="{37FA6A72-3C03-4A7A-AE65-F0C8F6F53E29}"/>
                </a:ext>
              </a:extLst>
            </p:cNvPr>
            <p:cNvSpPr txBox="1"/>
            <p:nvPr/>
          </p:nvSpPr>
          <p:spPr bwMode="auto">
            <a:xfrm>
              <a:off x="13493477" y="8216056"/>
              <a:ext cx="3903236" cy="2999593"/>
            </a:xfrm>
            <a:prstGeom prst="rect">
              <a:avLst/>
            </a:prstGeom>
            <a:noFill/>
          </p:spPr>
          <p:txBody>
            <a:bodyPr lIns="0" tIns="0"/>
            <a:lstStyle>
              <a:lvl1pPr marL="0" indent="0" algn="l" defTabSz="1828619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FontTx/>
                <a:buNone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719964" algn="l" defTabSz="1907905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 Unicode MS"/>
                <a:buChar char="▎"/>
                <a:defRPr sz="3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20000" indent="-715963" algn="l" defTabSz="1828619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SzPct val="150000"/>
                <a:buFont typeface="Yandex Sans Text Light"/>
                <a:buChar char="›"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20000" indent="-715963" algn="l" defTabSz="1828619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Font typeface="+mj-lt"/>
                <a:buAutoNum type="arabicPeriod"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828619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FontTx/>
                <a:buNone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8699" indent="-457155" algn="l" defTabSz="1828619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007" indent="-457155" algn="l" defTabSz="1828619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7315" indent="-457155" algn="l" defTabSz="1828619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1623" indent="-457155" algn="l" defTabSz="1828619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7000"/>
                </a:lnSpc>
                <a:spcAft>
                  <a:spcPts val="350"/>
                </a:spcAft>
                <a:defRPr/>
              </a:pPr>
              <a:r>
                <a:rPr lang="ru-RU" sz="1400" dirty="0">
                  <a:latin typeface="Arial"/>
                </a:rPr>
                <a:t>Программное обеспечение</a:t>
              </a:r>
              <a:endParaRPr lang="en-US" sz="1400" dirty="0">
                <a:latin typeface="Arial"/>
              </a:endParaRPr>
            </a:p>
            <a:p>
              <a:pPr>
                <a:lnSpc>
                  <a:spcPct val="97000"/>
                </a:lnSpc>
                <a:spcAft>
                  <a:spcPts val="350"/>
                </a:spcAft>
                <a:defRPr/>
              </a:pPr>
              <a:r>
                <a:rPr lang="ru-RU" sz="1400" dirty="0">
                  <a:latin typeface="Arial"/>
                </a:rPr>
                <a:t>Программно-аппаратный комплекс</a:t>
              </a:r>
              <a:endParaRPr lang="en-US" sz="1400" dirty="0">
                <a:latin typeface="Arial"/>
              </a:endParaRPr>
            </a:p>
            <a:p>
              <a:pPr>
                <a:lnSpc>
                  <a:spcPct val="97000"/>
                </a:lnSpc>
                <a:spcAft>
                  <a:spcPts val="350"/>
                </a:spcAft>
                <a:defRPr/>
              </a:pPr>
              <a:r>
                <a:rPr lang="ru-RU" sz="1400" dirty="0">
                  <a:latin typeface="Arial"/>
                </a:rPr>
                <a:t>Управляемый сервис</a:t>
              </a:r>
              <a:br>
                <a:rPr lang="en-US" sz="1400" dirty="0">
                  <a:latin typeface="Arial"/>
                </a:rPr>
              </a:br>
              <a:r>
                <a:rPr lang="ru-RU" sz="1400" dirty="0">
                  <a:latin typeface="Arial"/>
                </a:rPr>
                <a:t>в Yandex Cloud</a:t>
              </a:r>
            </a:p>
          </p:txBody>
        </p:sp>
        <p:pic>
          <p:nvPicPr>
            <p:cNvPr id="139" name="Рисунок 31">
              <a:extLst>
                <a:ext uri="{FF2B5EF4-FFF2-40B4-BE49-F238E27FC236}">
                  <a16:creationId xmlns:a16="http://schemas.microsoft.com/office/drawing/2014/main" id="{997614DB-22EF-4799-9C7F-1FAB32E1C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12924337" y="8278990"/>
              <a:ext cx="380150" cy="380150"/>
            </a:xfrm>
            <a:prstGeom prst="rect">
              <a:avLst/>
            </a:prstGeom>
          </p:spPr>
        </p:pic>
        <p:pic>
          <p:nvPicPr>
            <p:cNvPr id="140" name="Рисунок 53">
              <a:extLst>
                <a:ext uri="{FF2B5EF4-FFF2-40B4-BE49-F238E27FC236}">
                  <a16:creationId xmlns:a16="http://schemas.microsoft.com/office/drawing/2014/main" id="{3F309DAA-C371-4F26-A23D-F55BC0E09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12906878" y="9200719"/>
              <a:ext cx="415069" cy="415069"/>
            </a:xfrm>
            <a:prstGeom prst="rect">
              <a:avLst/>
            </a:prstGeom>
          </p:spPr>
        </p:pic>
        <p:pic>
          <p:nvPicPr>
            <p:cNvPr id="141" name="Рисунок 55">
              <a:extLst>
                <a:ext uri="{FF2B5EF4-FFF2-40B4-BE49-F238E27FC236}">
                  <a16:creationId xmlns:a16="http://schemas.microsoft.com/office/drawing/2014/main" id="{3A663A01-2AE7-4275-85A2-3AB66376C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12901768" y="10124568"/>
              <a:ext cx="425288" cy="425288"/>
            </a:xfrm>
            <a:prstGeom prst="rect">
              <a:avLst/>
            </a:prstGeom>
          </p:spPr>
        </p:pic>
      </p:grpSp>
      <p:sp>
        <p:nvSpPr>
          <p:cNvPr id="143" name="Текст 2">
            <a:extLst>
              <a:ext uri="{FF2B5EF4-FFF2-40B4-BE49-F238E27FC236}">
                <a16:creationId xmlns:a16="http://schemas.microsoft.com/office/drawing/2014/main" id="{6243C54E-7021-4AF5-A234-2944FEC08DA6}"/>
              </a:ext>
            </a:extLst>
          </p:cNvPr>
          <p:cNvSpPr txBox="1"/>
          <p:nvPr/>
        </p:nvSpPr>
        <p:spPr bwMode="auto">
          <a:xfrm>
            <a:off x="10711009" y="5990733"/>
            <a:ext cx="548639" cy="525973"/>
          </a:xfrm>
          <a:prstGeom prst="rect">
            <a:avLst/>
          </a:prstGeom>
          <a:grpFill/>
        </p:spPr>
        <p:txBody>
          <a:bodyPr lIns="0" tIns="0" rIns="0" bIns="0"/>
          <a:lstStyle>
            <a:lvl1pPr marL="0" indent="0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9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719964" algn="l" defTabSz="19079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 Unicode MS"/>
              <a:buChar char="▎"/>
              <a:defRPr sz="3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715963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50000"/>
              <a:buFont typeface="Yandex Sans Text Light"/>
              <a:buChar char="›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715963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>
                <a:solidFill>
                  <a:srgbClr val="6C95FF"/>
                </a:solidFill>
                <a:latin typeface="Arial"/>
              </a:rPr>
              <a:t>3</a:t>
            </a:r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CE3869FE-ED1D-4054-8575-49222CD9DD55}"/>
              </a:ext>
            </a:extLst>
          </p:cNvPr>
          <p:cNvSpPr txBox="1"/>
          <p:nvPr/>
        </p:nvSpPr>
        <p:spPr bwMode="auto">
          <a:xfrm>
            <a:off x="8065831" y="2247603"/>
            <a:ext cx="4413489" cy="404748"/>
          </a:xfrm>
          <a:prstGeom prst="rect">
            <a:avLst/>
          </a:prstGeom>
          <a:grpFill/>
        </p:spPr>
        <p:txBody>
          <a:bodyPr lIns="0" tIns="0"/>
          <a:lstStyle>
            <a:lvl1pPr marL="0" indent="0" algn="l" defTabSz="182861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719964" algn="l" defTabSz="19079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 Unicode MS"/>
              <a:buChar char="▎"/>
              <a:defRPr sz="3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715963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50000"/>
              <a:buFont typeface="Yandex Sans Text Light"/>
              <a:buChar char="›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715963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>
                <a:solidFill>
                  <a:srgbClr val="5182FF"/>
                </a:solidFill>
                <a:latin typeface="Arial"/>
              </a:rPr>
              <a:t>Технологичная</a:t>
            </a:r>
            <a:endParaRPr lang="en-US" sz="2400" dirty="0">
              <a:solidFill>
                <a:srgbClr val="5182FF"/>
              </a:solidFill>
              <a:latin typeface="Arial"/>
            </a:endParaRPr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id="{E737B852-047A-4ED2-8807-23B1470842C2}"/>
              </a:ext>
            </a:extLst>
          </p:cNvPr>
          <p:cNvSpPr txBox="1"/>
          <p:nvPr/>
        </p:nvSpPr>
        <p:spPr bwMode="auto">
          <a:xfrm>
            <a:off x="8049710" y="2902086"/>
            <a:ext cx="3126932" cy="404748"/>
          </a:xfrm>
          <a:prstGeom prst="rect">
            <a:avLst/>
          </a:prstGeom>
          <a:grpFill/>
        </p:spPr>
        <p:txBody>
          <a:bodyPr lIns="0" tIns="0"/>
          <a:lstStyle>
            <a:lvl1pPr marL="0" indent="0" algn="l" defTabSz="182861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719964" algn="l" defTabSz="19079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 Unicode MS"/>
              <a:buChar char="▎"/>
              <a:defRPr sz="3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715963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50000"/>
              <a:buFont typeface="Yandex Sans Text Light"/>
              <a:buChar char="›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715963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dirty="0">
                <a:latin typeface="Arial"/>
              </a:rPr>
              <a:t>Создана специально для высоко-нагруженной инфраструктуры</a:t>
            </a:r>
            <a:endParaRPr lang="ru-RU" sz="1600" dirty="0">
              <a:solidFill>
                <a:srgbClr val="FF0000"/>
              </a:solidFill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1A9E9A1A-11FE-10EF-9B4D-37F0C087B031}"/>
              </a:ext>
            </a:extLst>
          </p:cNvPr>
          <p:cNvGrpSpPr/>
          <p:nvPr/>
        </p:nvGrpSpPr>
        <p:grpSpPr>
          <a:xfrm>
            <a:off x="8047883" y="3937804"/>
            <a:ext cx="2780649" cy="1603979"/>
            <a:chOff x="14024806" y="9223165"/>
            <a:chExt cx="5561298" cy="3207957"/>
          </a:xfrm>
        </p:grpSpPr>
        <p:sp>
          <p:nvSpPr>
            <p:cNvPr id="149" name="Text Placeholder 2">
              <a:extLst>
                <a:ext uri="{FF2B5EF4-FFF2-40B4-BE49-F238E27FC236}">
                  <a16:creationId xmlns:a16="http://schemas.microsoft.com/office/drawing/2014/main" id="{091B73EE-0941-48C1-B581-D2515377E60A}"/>
                </a:ext>
              </a:extLst>
            </p:cNvPr>
            <p:cNvSpPr txBox="1"/>
            <p:nvPr/>
          </p:nvSpPr>
          <p:spPr bwMode="auto">
            <a:xfrm>
              <a:off x="14648630" y="9223165"/>
              <a:ext cx="4937474" cy="2930477"/>
            </a:xfrm>
            <a:prstGeom prst="rect">
              <a:avLst/>
            </a:prstGeom>
            <a:grpFill/>
          </p:spPr>
          <p:txBody>
            <a:bodyPr lIns="0" tIns="0"/>
            <a:lstStyle>
              <a:lvl1pPr marL="0" indent="0" algn="l" defTabSz="1828619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FontTx/>
                <a:buNone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719964" algn="l" defTabSz="1907905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20000"/>
                <a:buFont typeface="Arial Unicode MS"/>
                <a:buChar char="▎"/>
                <a:defRPr sz="3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20000" indent="-715963" algn="l" defTabSz="1828619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SzPct val="150000"/>
                <a:buFont typeface="Yandex Sans Text Light"/>
                <a:buChar char="›"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20000" indent="-715963" algn="l" defTabSz="1828619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Font typeface="+mj-lt"/>
                <a:buAutoNum type="arabicPeriod"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828619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FontTx/>
                <a:buNone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8699" indent="-457155" algn="l" defTabSz="1828619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007" indent="-457155" algn="l" defTabSz="1828619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7315" indent="-457155" algn="l" defTabSz="1828619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1623" indent="-457155" algn="l" defTabSz="1828619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3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7000"/>
                </a:lnSpc>
                <a:spcAft>
                  <a:spcPts val="350"/>
                </a:spcAft>
                <a:defRPr/>
              </a:pPr>
              <a:r>
                <a:rPr lang="ru-RU" sz="1400" dirty="0">
                  <a:latin typeface="Arial"/>
                </a:rPr>
                <a:t>Автоматическое горизонтальное масштабирование</a:t>
              </a:r>
            </a:p>
            <a:p>
              <a:pPr>
                <a:lnSpc>
                  <a:spcPct val="97000"/>
                </a:lnSpc>
                <a:spcAft>
                  <a:spcPts val="350"/>
                </a:spcAft>
                <a:defRPr/>
              </a:pPr>
              <a:r>
                <a:rPr lang="ru-RU" sz="1400" spc="-25" dirty="0">
                  <a:latin typeface="Arial"/>
                </a:rPr>
                <a:t>Строгая консистентность</a:t>
              </a:r>
              <a:br>
                <a:rPr lang="en-US" sz="1400" spc="-25" dirty="0">
                  <a:latin typeface="Arial"/>
                </a:rPr>
              </a:br>
              <a:r>
                <a:rPr lang="ru-RU" sz="1400" spc="-25" dirty="0">
                  <a:latin typeface="Arial"/>
                </a:rPr>
                <a:t>и распределенные</a:t>
              </a:r>
              <a:br>
                <a:rPr lang="en-US" sz="1400" spc="-25" dirty="0">
                  <a:latin typeface="Arial"/>
                </a:rPr>
              </a:br>
              <a:r>
                <a:rPr lang="ru-RU" sz="1400" spc="-25" dirty="0">
                  <a:latin typeface="Arial"/>
                </a:rPr>
                <a:t>транзакции</a:t>
              </a:r>
              <a:r>
                <a:rPr lang="en-US" sz="1400" spc="-25" dirty="0">
                  <a:latin typeface="Arial"/>
                </a:rPr>
                <a:t> </a:t>
              </a:r>
              <a:endParaRPr lang="ru-RU" sz="1400" spc="-25" dirty="0">
                <a:latin typeface="Arial"/>
              </a:endParaRPr>
            </a:p>
            <a:p>
              <a:pPr>
                <a:lnSpc>
                  <a:spcPct val="97000"/>
                </a:lnSpc>
                <a:spcAft>
                  <a:spcPts val="350"/>
                </a:spcAft>
                <a:defRPr/>
              </a:pPr>
              <a:r>
                <a:rPr lang="ru-RU" sz="1400" dirty="0">
                  <a:latin typeface="Arial"/>
                </a:rPr>
                <a:t>Реляционная модель</a:t>
              </a:r>
              <a:br>
                <a:rPr lang="ru-RU" sz="1400" dirty="0">
                  <a:latin typeface="Arial"/>
                </a:rPr>
              </a:br>
              <a:r>
                <a:rPr lang="ru-RU" sz="1400" dirty="0">
                  <a:latin typeface="Arial"/>
                </a:rPr>
                <a:t>данных и диалект </a:t>
              </a:r>
              <a:r>
                <a:rPr lang="en-US" sz="1400" dirty="0">
                  <a:latin typeface="Arial"/>
                </a:rPr>
                <a:t>SQL</a:t>
              </a:r>
              <a:endParaRPr lang="ru-RU" sz="1400" spc="-25" dirty="0">
                <a:latin typeface="Arial"/>
              </a:endParaRPr>
            </a:p>
          </p:txBody>
        </p:sp>
        <p:grpSp>
          <p:nvGrpSpPr>
            <p:cNvPr id="150" name="Группа 15">
              <a:extLst>
                <a:ext uri="{FF2B5EF4-FFF2-40B4-BE49-F238E27FC236}">
                  <a16:creationId xmlns:a16="http://schemas.microsoft.com/office/drawing/2014/main" id="{A1563673-D74F-43F4-891A-2CF8AE0D2618}"/>
                </a:ext>
              </a:extLst>
            </p:cNvPr>
            <p:cNvGrpSpPr/>
            <p:nvPr/>
          </p:nvGrpSpPr>
          <p:grpSpPr bwMode="auto">
            <a:xfrm>
              <a:off x="14066333" y="9310385"/>
              <a:ext cx="354517" cy="306905"/>
              <a:chOff x="16468445" y="9383007"/>
              <a:chExt cx="197419" cy="315049"/>
            </a:xfrm>
          </p:grpSpPr>
          <p:sp>
            <p:nvSpPr>
              <p:cNvPr id="153" name="Прямоугольник: скругленные углы 14">
                <a:extLst>
                  <a:ext uri="{FF2B5EF4-FFF2-40B4-BE49-F238E27FC236}">
                    <a16:creationId xmlns:a16="http://schemas.microsoft.com/office/drawing/2014/main" id="{3E55B674-4C43-4620-A812-3847B5FABC7A}"/>
                  </a:ext>
                </a:extLst>
              </p:cNvPr>
              <p:cNvSpPr/>
              <p:nvPr/>
            </p:nvSpPr>
            <p:spPr bwMode="auto">
              <a:xfrm>
                <a:off x="16528789" y="9383007"/>
                <a:ext cx="137075" cy="263028"/>
              </a:xfrm>
              <a:prstGeom prst="roundRect">
                <a:avLst>
                  <a:gd name="adj" fmla="val 16667"/>
                </a:avLst>
              </a:prstGeom>
              <a:noFill/>
              <a:ln w="25400" cap="flat">
                <a:solidFill>
                  <a:schemeClr val="accent1"/>
                </a:solidFill>
                <a:prstDash val="solid"/>
                <a:miter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000" tIns="108000" rIns="45000" bIns="108000" rtlCol="0" anchor="ctr" anchorCtr="0"/>
              <a:lstStyle/>
              <a:p>
                <a:pPr algn="ctr">
                  <a:lnSpc>
                    <a:spcPct val="90000"/>
                  </a:lnSpc>
                  <a:defRPr/>
                </a:pPr>
                <a:endParaRPr lang="ru-RU" sz="1400" dirty="0">
                  <a:ln w="0"/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Прямоугольник: скругленные углы 9">
                <a:extLst>
                  <a:ext uri="{FF2B5EF4-FFF2-40B4-BE49-F238E27FC236}">
                    <a16:creationId xmlns:a16="http://schemas.microsoft.com/office/drawing/2014/main" id="{530A3D6E-E502-45B5-90B6-35B411AEDD22}"/>
                  </a:ext>
                </a:extLst>
              </p:cNvPr>
              <p:cNvSpPr/>
              <p:nvPr/>
            </p:nvSpPr>
            <p:spPr bwMode="auto">
              <a:xfrm>
                <a:off x="16468445" y="9522130"/>
                <a:ext cx="91684" cy="17592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 cap="flat">
                <a:solidFill>
                  <a:schemeClr val="accent1"/>
                </a:solidFill>
                <a:prstDash val="solid"/>
                <a:miter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000" tIns="108000" rIns="45000" bIns="108000" rtlCol="0" anchor="ctr" anchorCtr="0"/>
              <a:lstStyle/>
              <a:p>
                <a:pPr algn="ctr">
                  <a:lnSpc>
                    <a:spcPct val="90000"/>
                  </a:lnSpc>
                  <a:defRPr/>
                </a:pPr>
                <a:endParaRPr lang="ru-RU" sz="1400" dirty="0">
                  <a:ln w="0"/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51" name="Рисунок 28">
              <a:extLst>
                <a:ext uri="{FF2B5EF4-FFF2-40B4-BE49-F238E27FC236}">
                  <a16:creationId xmlns:a16="http://schemas.microsoft.com/office/drawing/2014/main" id="{6495949D-7748-4723-920A-5330CFE29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14024806" y="12043789"/>
              <a:ext cx="372102" cy="387333"/>
            </a:xfrm>
            <a:prstGeom prst="rect">
              <a:avLst/>
            </a:prstGeom>
          </p:spPr>
        </p:pic>
        <p:pic>
          <p:nvPicPr>
            <p:cNvPr id="152" name="Рисунок 32">
              <a:extLst>
                <a:ext uri="{FF2B5EF4-FFF2-40B4-BE49-F238E27FC236}">
                  <a16:creationId xmlns:a16="http://schemas.microsoft.com/office/drawing/2014/main" id="{DBA235E7-CC3D-4871-BE6C-5B1FA5F87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14038422" y="10632213"/>
              <a:ext cx="355462" cy="370391"/>
            </a:xfrm>
            <a:prstGeom prst="rect">
              <a:avLst/>
            </a:prstGeom>
          </p:spPr>
        </p:pic>
      </p:grp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E3937F00-69C7-4C54-B5D9-DE7E145F58C6}"/>
              </a:ext>
            </a:extLst>
          </p:cNvPr>
          <p:cNvSpPr txBox="1"/>
          <p:nvPr/>
        </p:nvSpPr>
        <p:spPr bwMode="auto">
          <a:xfrm>
            <a:off x="4579891" y="2899613"/>
            <a:ext cx="2354249" cy="993016"/>
          </a:xfrm>
          <a:prstGeom prst="rect">
            <a:avLst/>
          </a:prstGeom>
          <a:grpFill/>
        </p:spPr>
        <p:txBody>
          <a:bodyPr lIns="0" tIns="0"/>
          <a:lstStyle>
            <a:lvl1pPr marL="0" indent="0" algn="l" defTabSz="182861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719964" algn="l" defTabSz="19079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Arial Unicode MS"/>
              <a:buChar char="▎"/>
              <a:defRPr sz="3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715963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50000"/>
              <a:buFont typeface="Yandex Sans Text Light"/>
              <a:buChar char="›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715963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dirty="0">
                <a:latin typeface="Arial"/>
              </a:rPr>
              <a:t>Форматы поставки</a:t>
            </a:r>
            <a:br>
              <a:rPr lang="ru-RU" sz="1600" dirty="0">
                <a:latin typeface="Arial"/>
              </a:rPr>
            </a:br>
            <a:r>
              <a:rPr lang="ru-RU" sz="1600" dirty="0">
                <a:latin typeface="Arial"/>
              </a:rPr>
              <a:t>включают в себя:</a:t>
            </a:r>
            <a:endParaRPr sz="16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0C3BA5-75DE-B510-E4E1-1DC8BE92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397" y="450001"/>
            <a:ext cx="10896020" cy="1859310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Платформа данных для бизнес-критичных сценариев</a:t>
            </a:r>
            <a:br>
              <a:rPr lang="ru-RU" dirty="0">
                <a:solidFill>
                  <a:schemeClr val="accent1"/>
                </a:solidFill>
                <a:latin typeface="Arial"/>
              </a:rPr>
            </a:br>
            <a:endParaRPr lang="en-00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EB3557-65BC-4761-4818-37E28BA4C362}"/>
              </a:ext>
            </a:extLst>
          </p:cNvPr>
          <p:cNvSpPr txBox="1"/>
          <p:nvPr/>
        </p:nvSpPr>
        <p:spPr>
          <a:xfrm>
            <a:off x="3524647" y="-31432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001" sz="1600" dirty="0" err="1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6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18">
            <a:extLst>
              <a:ext uri="{FF2B5EF4-FFF2-40B4-BE49-F238E27FC236}">
                <a16:creationId xmlns:a16="http://schemas.microsoft.com/office/drawing/2014/main" id="{69483EB7-450E-6FDE-7FD4-0F140284BC4A}"/>
              </a:ext>
            </a:extLst>
          </p:cNvPr>
          <p:cNvSpPr/>
          <p:nvPr/>
        </p:nvSpPr>
        <p:spPr bwMode="auto">
          <a:xfrm>
            <a:off x="6271865" y="2073224"/>
            <a:ext cx="5394810" cy="3282548"/>
          </a:xfrm>
          <a:prstGeom prst="roundRect">
            <a:avLst>
              <a:gd name="adj" fmla="val 7183"/>
            </a:avLst>
          </a:prstGeom>
          <a:solidFill>
            <a:schemeClr val="bg1">
              <a:alpha val="50196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108000" rIns="45000" bIns="108000" rtlCol="0" anchor="ctr" anchorCtr="0"/>
          <a:lstStyle/>
          <a:p>
            <a:pPr algn="ctr">
              <a:lnSpc>
                <a:spcPct val="90000"/>
              </a:lnSpc>
              <a:defRPr/>
            </a:pPr>
            <a:endParaRPr lang="ru-RU" sz="1600" dirty="0">
              <a:ln w="0"/>
              <a:solidFill>
                <a:schemeClr val="tx1"/>
              </a:solidFill>
            </a:endParaRPr>
          </a:p>
        </p:txBody>
      </p:sp>
      <p:sp>
        <p:nvSpPr>
          <p:cNvPr id="46" name="Прямоугольник: скругленные углы 45"/>
          <p:cNvSpPr/>
          <p:nvPr/>
        </p:nvSpPr>
        <p:spPr bwMode="auto">
          <a:xfrm>
            <a:off x="1155182" y="3543012"/>
            <a:ext cx="3883373" cy="2761710"/>
          </a:xfrm>
          <a:prstGeom prst="roundRect">
            <a:avLst>
              <a:gd name="adj" fmla="val 0"/>
            </a:avLst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108000" rIns="45000" bIns="108000" rtlCol="0" anchor="t" anchorCtr="0"/>
          <a:lstStyle/>
          <a:p>
            <a:pPr>
              <a:lnSpc>
                <a:spcPct val="90000"/>
              </a:lnSpc>
              <a:spcAft>
                <a:spcPts val="1100"/>
              </a:spcAft>
              <a:defRPr/>
            </a:pPr>
            <a:endParaRPr sz="900" dirty="0"/>
          </a:p>
        </p:txBody>
      </p:sp>
      <p:sp>
        <p:nvSpPr>
          <p:cNvPr id="15" name="Прямоугольник 62">
            <a:extLst>
              <a:ext uri="{FF2B5EF4-FFF2-40B4-BE49-F238E27FC236}">
                <a16:creationId xmlns:a16="http://schemas.microsoft.com/office/drawing/2014/main" id="{13955C8D-46DB-48E6-854B-1CEA8056152B}"/>
              </a:ext>
            </a:extLst>
          </p:cNvPr>
          <p:cNvSpPr/>
          <p:nvPr/>
        </p:nvSpPr>
        <p:spPr bwMode="auto">
          <a:xfrm>
            <a:off x="735472" y="-233051"/>
            <a:ext cx="10477211" cy="2114369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108000" rIns="45000" bIns="108000" rtlCol="0" anchor="ctr" anchorCtr="0"/>
          <a:lstStyle/>
          <a:p>
            <a:pPr>
              <a:lnSpc>
                <a:spcPct val="85000"/>
              </a:lnSpc>
              <a:defRPr/>
            </a:pPr>
            <a:r>
              <a:rPr lang="ru-RU" sz="3600" b="1" dirty="0">
                <a:solidFill>
                  <a:schemeClr val="accent1"/>
                </a:solidFill>
              </a:rPr>
              <a:t>Масштабируемость</a:t>
            </a:r>
            <a:r>
              <a:rPr lang="ru-RU" sz="3600" dirty="0">
                <a:solidFill>
                  <a:schemeClr val="accent1"/>
                </a:solidFill>
              </a:rPr>
              <a:t> </a:t>
            </a:r>
            <a:r>
              <a:rPr lang="ru-RU" sz="3600" b="1" dirty="0">
                <a:solidFill>
                  <a:schemeClr val="accent1"/>
                </a:solidFill>
              </a:rPr>
              <a:t>и производительность</a:t>
            </a:r>
            <a:endParaRPr sz="3600" b="1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: скругленные углы 94">
            <a:extLst>
              <a:ext uri="{FF2B5EF4-FFF2-40B4-BE49-F238E27FC236}">
                <a16:creationId xmlns:a16="http://schemas.microsoft.com/office/drawing/2014/main" id="{082B1A87-ADF8-4D87-BDF9-E6C6EA80A04E}"/>
              </a:ext>
            </a:extLst>
          </p:cNvPr>
          <p:cNvSpPr/>
          <p:nvPr/>
        </p:nvSpPr>
        <p:spPr bwMode="auto">
          <a:xfrm>
            <a:off x="945158" y="3185388"/>
            <a:ext cx="2759966" cy="782900"/>
          </a:xfrm>
          <a:prstGeom prst="roundRect">
            <a:avLst>
              <a:gd name="adj" fmla="val 0"/>
            </a:avLst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108000" rIns="45000" bIns="108000" rtlCol="0" anchor="t" anchorCtr="0"/>
          <a:lstStyle/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n w="0"/>
                <a:solidFill>
                  <a:schemeClr val="tx1"/>
                </a:solidFill>
                <a:latin typeface="Arial"/>
              </a:rPr>
              <a:t>В отличие от </a:t>
            </a:r>
            <a:r>
              <a:rPr lang="en-US" sz="1600" dirty="0">
                <a:ln w="0"/>
                <a:solidFill>
                  <a:schemeClr val="tx1"/>
                </a:solidFill>
                <a:latin typeface="Arial"/>
              </a:rPr>
              <a:t>PostgreSQL,</a:t>
            </a:r>
            <a:br>
              <a:rPr lang="ru-RU" sz="1600" dirty="0">
                <a:ln w="0"/>
                <a:solidFill>
                  <a:schemeClr val="tx1"/>
                </a:solidFill>
                <a:latin typeface="Arial"/>
              </a:rPr>
            </a:br>
            <a:r>
              <a:rPr lang="ru-RU" sz="1600" dirty="0">
                <a:ln w="0"/>
                <a:solidFill>
                  <a:schemeClr val="tx1"/>
                </a:solidFill>
                <a:latin typeface="Arial"/>
              </a:rPr>
              <a:t>при высоких нагрузках пропускная способность и время отклика</a:t>
            </a:r>
            <a:br>
              <a:rPr lang="ru-RU" sz="1600" dirty="0">
                <a:ln w="0"/>
                <a:solidFill>
                  <a:schemeClr val="tx1"/>
                </a:solidFill>
                <a:latin typeface="Arial"/>
              </a:rPr>
            </a:br>
            <a:r>
              <a:rPr lang="ru-RU" sz="1600" dirty="0">
                <a:ln w="0"/>
                <a:solidFill>
                  <a:schemeClr val="tx1"/>
                </a:solidFill>
                <a:latin typeface="Arial"/>
              </a:rPr>
              <a:t>не деградируют</a:t>
            </a:r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n w="0"/>
                <a:solidFill>
                  <a:schemeClr val="tx1"/>
                </a:solidFill>
                <a:latin typeface="Arial"/>
              </a:rPr>
              <a:t>При этом логическое шардирование не нужно</a:t>
            </a:r>
            <a:endParaRPr sz="1600" dirty="0"/>
          </a:p>
        </p:txBody>
      </p:sp>
      <p:grpSp>
        <p:nvGrpSpPr>
          <p:cNvPr id="21" name="Группа 55">
            <a:extLst>
              <a:ext uri="{FF2B5EF4-FFF2-40B4-BE49-F238E27FC236}">
                <a16:creationId xmlns:a16="http://schemas.microsoft.com/office/drawing/2014/main" id="{98CC635A-EA0B-4835-9A4F-74200C7C6FE1}"/>
              </a:ext>
            </a:extLst>
          </p:cNvPr>
          <p:cNvGrpSpPr/>
          <p:nvPr/>
        </p:nvGrpSpPr>
        <p:grpSpPr bwMode="auto">
          <a:xfrm>
            <a:off x="3755425" y="3924939"/>
            <a:ext cx="653089" cy="653692"/>
            <a:chOff x="17388077" y="6460345"/>
            <a:chExt cx="530420" cy="530420"/>
          </a:xfrm>
          <a:effectLst/>
        </p:grpSpPr>
        <p:sp>
          <p:nvSpPr>
            <p:cNvPr id="22" name="Овал 33">
              <a:extLst>
                <a:ext uri="{FF2B5EF4-FFF2-40B4-BE49-F238E27FC236}">
                  <a16:creationId xmlns:a16="http://schemas.microsoft.com/office/drawing/2014/main" id="{18EFFE3A-6F85-47FF-883A-5B599775AB19}"/>
                </a:ext>
              </a:extLst>
            </p:cNvPr>
            <p:cNvSpPr/>
            <p:nvPr/>
          </p:nvSpPr>
          <p:spPr bwMode="auto">
            <a:xfrm>
              <a:off x="17388077" y="6460345"/>
              <a:ext cx="530420" cy="53042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000" tIns="108000" rIns="45000" bIns="108000" rtlCol="0" anchor="ctr" anchorCtr="0"/>
            <a:lstStyle/>
            <a:p>
              <a:pPr algn="ctr">
                <a:lnSpc>
                  <a:spcPct val="90000"/>
                </a:lnSpc>
                <a:defRPr/>
              </a:pPr>
              <a:endParaRPr lang="ru-RU" sz="1600" dirty="0">
                <a:ln w="0"/>
                <a:solidFill>
                  <a:schemeClr val="tx1"/>
                </a:solidFill>
              </a:endParaRPr>
            </a:p>
          </p:txBody>
        </p:sp>
        <p:cxnSp>
          <p:nvCxnSpPr>
            <p:cNvPr id="23" name="Прямая соединительная линия 38">
              <a:extLst>
                <a:ext uri="{FF2B5EF4-FFF2-40B4-BE49-F238E27FC236}">
                  <a16:creationId xmlns:a16="http://schemas.microsoft.com/office/drawing/2014/main" id="{113DF979-B235-4E3F-AD95-82452E3BD2D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501531" y="6725555"/>
              <a:ext cx="303513" cy="0"/>
            </a:xfrm>
            <a:prstGeom prst="line">
              <a:avLst/>
            </a:prstGeom>
            <a:ln w="19050" cmpd="sng">
              <a:solidFill>
                <a:schemeClr val="accent1"/>
              </a:solidFill>
              <a:prstDash val="solid"/>
              <a:headEnd type="none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Прямоугольник: скругленные углы 136">
            <a:extLst>
              <a:ext uri="{FF2B5EF4-FFF2-40B4-BE49-F238E27FC236}">
                <a16:creationId xmlns:a16="http://schemas.microsoft.com/office/drawing/2014/main" id="{D660FF7E-ED76-47D2-A9A7-9703FD2098B0}"/>
              </a:ext>
            </a:extLst>
          </p:cNvPr>
          <p:cNvSpPr/>
          <p:nvPr/>
        </p:nvSpPr>
        <p:spPr bwMode="auto">
          <a:xfrm>
            <a:off x="4727815" y="3636639"/>
            <a:ext cx="2323571" cy="1340109"/>
          </a:xfrm>
          <a:prstGeom prst="roundRect">
            <a:avLst>
              <a:gd name="adj" fmla="val 0"/>
            </a:avLst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0" rIns="45000" bIns="108000" rtlCol="0" anchor="t" anchorCtr="0"/>
          <a:lstStyle/>
          <a:p>
            <a:pPr>
              <a:defRPr/>
            </a:pPr>
            <a:r>
              <a:rPr lang="ru-RU" sz="1600" dirty="0">
                <a:ln w="0"/>
                <a:solidFill>
                  <a:srgbClr val="5282FF"/>
                </a:solidFill>
                <a:latin typeface="Arial"/>
              </a:rPr>
              <a:t>Это обеспечивает удобство разработки при обработке миллионов запросов в секунду</a:t>
            </a:r>
            <a:endParaRPr sz="1600" dirty="0"/>
          </a:p>
        </p:txBody>
      </p:sp>
      <p:sp>
        <p:nvSpPr>
          <p:cNvPr id="34" name="Прямоугольник: скругленные углы 136">
            <a:extLst>
              <a:ext uri="{FF2B5EF4-FFF2-40B4-BE49-F238E27FC236}">
                <a16:creationId xmlns:a16="http://schemas.microsoft.com/office/drawing/2014/main" id="{88A4A649-3F81-051A-38A1-4C17EC1DC4E4}"/>
              </a:ext>
            </a:extLst>
          </p:cNvPr>
          <p:cNvSpPr/>
          <p:nvPr/>
        </p:nvSpPr>
        <p:spPr bwMode="auto">
          <a:xfrm>
            <a:off x="8491028" y="5740408"/>
            <a:ext cx="947360" cy="510722"/>
          </a:xfrm>
          <a:prstGeom prst="roundRect">
            <a:avLst>
              <a:gd name="adj" fmla="val 0"/>
            </a:avLst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0" rIns="45000" bIns="108000" rtlCol="0" anchor="t" anchorCtr="0"/>
          <a:lstStyle/>
          <a:p>
            <a:pPr>
              <a:lnSpc>
                <a:spcPct val="85000"/>
              </a:lnSpc>
              <a:spcAft>
                <a:spcPts val="200"/>
              </a:spcAft>
              <a:defRPr/>
            </a:pPr>
            <a:r>
              <a:rPr lang="en-US" sz="1000" dirty="0">
                <a:ln w="0"/>
                <a:solidFill>
                  <a:schemeClr val="tx1"/>
                </a:solidFill>
                <a:latin typeface="Arial"/>
              </a:rPr>
              <a:t>YDB</a:t>
            </a:r>
            <a:endParaRPr lang="ru-RU" sz="1000" dirty="0">
              <a:ln w="0"/>
              <a:solidFill>
                <a:schemeClr val="tx1"/>
              </a:solidFill>
              <a:latin typeface="Arial"/>
            </a:endParaRPr>
          </a:p>
          <a:p>
            <a:pPr>
              <a:lnSpc>
                <a:spcPct val="85000"/>
              </a:lnSpc>
              <a:spcAft>
                <a:spcPts val="200"/>
              </a:spcAft>
              <a:defRPr/>
            </a:pPr>
            <a:r>
              <a:rPr lang="ru-RU" sz="1000" dirty="0">
                <a:ln w="0"/>
                <a:solidFill>
                  <a:schemeClr val="tx1"/>
                </a:solidFill>
                <a:latin typeface="Arial"/>
              </a:rPr>
              <a:t>1 кластер</a:t>
            </a:r>
            <a:br>
              <a:rPr lang="ru-RU" sz="1000" dirty="0">
                <a:ln w="0"/>
                <a:solidFill>
                  <a:schemeClr val="tx1"/>
                </a:solidFill>
                <a:latin typeface="Arial"/>
              </a:rPr>
            </a:br>
            <a:r>
              <a:rPr lang="ru-RU" sz="1000" dirty="0">
                <a:ln w="0"/>
                <a:solidFill>
                  <a:schemeClr val="tx1"/>
                </a:solidFill>
                <a:latin typeface="Arial"/>
              </a:rPr>
              <a:t>9 узлов </a:t>
            </a:r>
            <a:endParaRPr lang="en-US" sz="1000" dirty="0">
              <a:ln w="0"/>
              <a:solidFill>
                <a:schemeClr val="tx1"/>
              </a:solidFill>
              <a:latin typeface="Arial"/>
            </a:endParaRPr>
          </a:p>
        </p:txBody>
      </p:sp>
      <p:sp>
        <p:nvSpPr>
          <p:cNvPr id="35" name="Прямоугольник: скругленные углы 136">
            <a:extLst>
              <a:ext uri="{FF2B5EF4-FFF2-40B4-BE49-F238E27FC236}">
                <a16:creationId xmlns:a16="http://schemas.microsoft.com/office/drawing/2014/main" id="{FEAD5425-BF5B-DAF0-6BD2-1E28ADCD97DC}"/>
              </a:ext>
            </a:extLst>
          </p:cNvPr>
          <p:cNvSpPr/>
          <p:nvPr/>
        </p:nvSpPr>
        <p:spPr bwMode="auto">
          <a:xfrm>
            <a:off x="9350656" y="5740408"/>
            <a:ext cx="947360" cy="510722"/>
          </a:xfrm>
          <a:prstGeom prst="roundRect">
            <a:avLst>
              <a:gd name="adj" fmla="val 0"/>
            </a:avLst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0" rIns="45000" bIns="108000" rtlCol="0" anchor="t" anchorCtr="0"/>
          <a:lstStyle/>
          <a:p>
            <a:pPr>
              <a:lnSpc>
                <a:spcPct val="85000"/>
              </a:lnSpc>
              <a:spcAft>
                <a:spcPts val="200"/>
              </a:spcAft>
              <a:defRPr/>
            </a:pPr>
            <a:r>
              <a:rPr lang="en-US" sz="1000" dirty="0">
                <a:ln w="0"/>
                <a:solidFill>
                  <a:schemeClr val="tx1"/>
                </a:solidFill>
                <a:latin typeface="Arial"/>
              </a:rPr>
              <a:t>PostgreSQL</a:t>
            </a:r>
            <a:endParaRPr lang="ru-RU" sz="1000" dirty="0">
              <a:ln w="0"/>
              <a:solidFill>
                <a:schemeClr val="tx1"/>
              </a:solidFill>
              <a:latin typeface="Arial"/>
            </a:endParaRPr>
          </a:p>
          <a:p>
            <a:pPr>
              <a:lnSpc>
                <a:spcPct val="85000"/>
              </a:lnSpc>
              <a:spcAft>
                <a:spcPts val="200"/>
              </a:spcAft>
              <a:defRPr/>
            </a:pPr>
            <a:r>
              <a:rPr lang="en-US" sz="1000" dirty="0">
                <a:ln w="0"/>
                <a:solidFill>
                  <a:schemeClr val="tx1"/>
                </a:solidFill>
                <a:latin typeface="Arial"/>
              </a:rPr>
              <a:t>4</a:t>
            </a:r>
            <a:r>
              <a:rPr lang="ru-RU" sz="1000" dirty="0">
                <a:ln w="0"/>
                <a:solidFill>
                  <a:schemeClr val="tx1"/>
                </a:solidFill>
                <a:latin typeface="Arial"/>
              </a:rPr>
              <a:t> кластера</a:t>
            </a:r>
            <a:br>
              <a:rPr lang="ru-RU" sz="1000" dirty="0">
                <a:ln w="0"/>
                <a:solidFill>
                  <a:schemeClr val="tx1"/>
                </a:solidFill>
                <a:latin typeface="Arial"/>
              </a:rPr>
            </a:br>
            <a:r>
              <a:rPr lang="ru-RU" sz="1000" dirty="0">
                <a:ln w="0"/>
                <a:solidFill>
                  <a:schemeClr val="tx1"/>
                </a:solidFill>
                <a:latin typeface="Arial"/>
              </a:rPr>
              <a:t>8 узлов </a:t>
            </a:r>
            <a:endParaRPr lang="en-US" sz="1000" dirty="0">
              <a:ln w="0"/>
              <a:solidFill>
                <a:schemeClr val="tx1"/>
              </a:solidFill>
              <a:latin typeface="Arial"/>
            </a:endParaRPr>
          </a:p>
        </p:txBody>
      </p:sp>
      <p:sp>
        <p:nvSpPr>
          <p:cNvPr id="36" name="Прямоугольник: скругленные углы 136">
            <a:extLst>
              <a:ext uri="{FF2B5EF4-FFF2-40B4-BE49-F238E27FC236}">
                <a16:creationId xmlns:a16="http://schemas.microsoft.com/office/drawing/2014/main" id="{425F96F7-1F79-39FB-1EE4-D9A1863C4DCD}"/>
              </a:ext>
            </a:extLst>
          </p:cNvPr>
          <p:cNvSpPr/>
          <p:nvPr/>
        </p:nvSpPr>
        <p:spPr bwMode="auto">
          <a:xfrm>
            <a:off x="10287180" y="5740408"/>
            <a:ext cx="947360" cy="510722"/>
          </a:xfrm>
          <a:prstGeom prst="roundRect">
            <a:avLst>
              <a:gd name="adj" fmla="val 0"/>
            </a:avLst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0" rIns="45000" bIns="108000" rtlCol="0" anchor="t" anchorCtr="0"/>
          <a:lstStyle/>
          <a:p>
            <a:pPr>
              <a:lnSpc>
                <a:spcPct val="85000"/>
              </a:lnSpc>
              <a:spcAft>
                <a:spcPts val="200"/>
              </a:spcAft>
              <a:defRPr/>
            </a:pPr>
            <a:r>
              <a:rPr lang="en-US" sz="1000" dirty="0">
                <a:ln w="0"/>
                <a:solidFill>
                  <a:schemeClr val="tx1"/>
                </a:solidFill>
                <a:latin typeface="Arial"/>
              </a:rPr>
              <a:t>PostgreSQL</a:t>
            </a:r>
            <a:endParaRPr lang="ru-RU" sz="1000" dirty="0">
              <a:ln w="0"/>
              <a:solidFill>
                <a:schemeClr val="tx1"/>
              </a:solidFill>
              <a:latin typeface="Arial"/>
            </a:endParaRPr>
          </a:p>
          <a:p>
            <a:pPr>
              <a:lnSpc>
                <a:spcPct val="85000"/>
              </a:lnSpc>
              <a:spcAft>
                <a:spcPts val="200"/>
              </a:spcAft>
              <a:defRPr/>
            </a:pPr>
            <a:r>
              <a:rPr lang="ru-RU" sz="1000" dirty="0">
                <a:ln w="0"/>
                <a:solidFill>
                  <a:schemeClr val="tx1"/>
                </a:solidFill>
                <a:latin typeface="Arial"/>
              </a:rPr>
              <a:t>1 кластер</a:t>
            </a:r>
            <a:br>
              <a:rPr lang="ru-RU" sz="1000" dirty="0">
                <a:ln w="0"/>
                <a:solidFill>
                  <a:schemeClr val="tx1"/>
                </a:solidFill>
                <a:latin typeface="Arial"/>
              </a:rPr>
            </a:br>
            <a:r>
              <a:rPr lang="ru-RU" sz="1000" dirty="0">
                <a:ln w="0"/>
                <a:solidFill>
                  <a:schemeClr val="tx1"/>
                </a:solidFill>
                <a:latin typeface="Arial"/>
              </a:rPr>
              <a:t>2 узла </a:t>
            </a:r>
            <a:endParaRPr lang="en-US" sz="1000" dirty="0">
              <a:ln w="0"/>
              <a:solidFill>
                <a:schemeClr val="tx1"/>
              </a:solidFill>
              <a:latin typeface="Arial"/>
            </a:endParaRPr>
          </a:p>
        </p:txBody>
      </p:sp>
      <p:sp>
        <p:nvSpPr>
          <p:cNvPr id="37" name="Прямоугольник: скругленные углы 136">
            <a:extLst>
              <a:ext uri="{FF2B5EF4-FFF2-40B4-BE49-F238E27FC236}">
                <a16:creationId xmlns:a16="http://schemas.microsoft.com/office/drawing/2014/main" id="{5C738EA9-9CF4-C23A-ECD1-028C6FFAA717}"/>
              </a:ext>
            </a:extLst>
          </p:cNvPr>
          <p:cNvSpPr/>
          <p:nvPr/>
        </p:nvSpPr>
        <p:spPr bwMode="auto">
          <a:xfrm>
            <a:off x="7266127" y="3475319"/>
            <a:ext cx="605351" cy="181857"/>
          </a:xfrm>
          <a:prstGeom prst="roundRect">
            <a:avLst>
              <a:gd name="adj" fmla="val 0"/>
            </a:avLst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0" rIns="45000" bIns="108000" rtlCol="0" anchor="t" anchorCtr="0"/>
          <a:lstStyle/>
          <a:p>
            <a:pPr algn="r">
              <a:defRPr/>
            </a:pPr>
            <a:r>
              <a:rPr lang="ru-RU" sz="1000" dirty="0">
                <a:ln w="0"/>
                <a:solidFill>
                  <a:srgbClr val="5282FF"/>
                </a:solidFill>
                <a:latin typeface="Arial"/>
              </a:rPr>
              <a:t>300</a:t>
            </a:r>
            <a:r>
              <a:rPr lang="en-US" sz="1000" dirty="0">
                <a:ln w="0"/>
                <a:solidFill>
                  <a:srgbClr val="5282FF"/>
                </a:solidFill>
                <a:latin typeface="Arial"/>
              </a:rPr>
              <a:t>k</a:t>
            </a:r>
            <a:endParaRPr sz="900" dirty="0"/>
          </a:p>
        </p:txBody>
      </p:sp>
      <p:sp>
        <p:nvSpPr>
          <p:cNvPr id="38" name="Прямоугольник: скругленные углы 136">
            <a:extLst>
              <a:ext uri="{FF2B5EF4-FFF2-40B4-BE49-F238E27FC236}">
                <a16:creationId xmlns:a16="http://schemas.microsoft.com/office/drawing/2014/main" id="{4B2A2690-9AD5-6F34-1377-75FFB6AA4296}"/>
              </a:ext>
            </a:extLst>
          </p:cNvPr>
          <p:cNvSpPr/>
          <p:nvPr/>
        </p:nvSpPr>
        <p:spPr bwMode="auto">
          <a:xfrm>
            <a:off x="7261365" y="4189312"/>
            <a:ext cx="605351" cy="181857"/>
          </a:xfrm>
          <a:prstGeom prst="roundRect">
            <a:avLst>
              <a:gd name="adj" fmla="val 0"/>
            </a:avLst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0" rIns="45000" bIns="108000" rtlCol="0" anchor="t" anchorCtr="0"/>
          <a:lstStyle/>
          <a:p>
            <a:pPr algn="r">
              <a:defRPr/>
            </a:pPr>
            <a:r>
              <a:rPr lang="en-US" sz="1000" dirty="0">
                <a:ln w="0"/>
                <a:solidFill>
                  <a:srgbClr val="5282FF"/>
                </a:solidFill>
                <a:latin typeface="Arial"/>
              </a:rPr>
              <a:t>2</a:t>
            </a:r>
            <a:r>
              <a:rPr lang="ru-RU" sz="1000" dirty="0">
                <a:ln w="0"/>
                <a:solidFill>
                  <a:srgbClr val="5282FF"/>
                </a:solidFill>
                <a:latin typeface="Arial"/>
              </a:rPr>
              <a:t>00</a:t>
            </a:r>
            <a:r>
              <a:rPr lang="en-US" sz="1000" dirty="0">
                <a:ln w="0"/>
                <a:solidFill>
                  <a:srgbClr val="5282FF"/>
                </a:solidFill>
                <a:latin typeface="Arial"/>
              </a:rPr>
              <a:t>k</a:t>
            </a:r>
            <a:endParaRPr sz="900" dirty="0"/>
          </a:p>
        </p:txBody>
      </p:sp>
      <p:sp>
        <p:nvSpPr>
          <p:cNvPr id="39" name="Прямоугольник: скругленные углы 136">
            <a:extLst>
              <a:ext uri="{FF2B5EF4-FFF2-40B4-BE49-F238E27FC236}">
                <a16:creationId xmlns:a16="http://schemas.microsoft.com/office/drawing/2014/main" id="{63628646-B87F-FE12-6B8A-AAEB8D9318BB}"/>
              </a:ext>
            </a:extLst>
          </p:cNvPr>
          <p:cNvSpPr/>
          <p:nvPr/>
        </p:nvSpPr>
        <p:spPr bwMode="auto">
          <a:xfrm>
            <a:off x="7251840" y="4898719"/>
            <a:ext cx="605351" cy="181857"/>
          </a:xfrm>
          <a:prstGeom prst="roundRect">
            <a:avLst>
              <a:gd name="adj" fmla="val 0"/>
            </a:avLst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0" rIns="45000" bIns="108000" rtlCol="0" anchor="t" anchorCtr="0"/>
          <a:lstStyle/>
          <a:p>
            <a:pPr algn="r">
              <a:defRPr/>
            </a:pPr>
            <a:r>
              <a:rPr lang="en-US" sz="1000" dirty="0">
                <a:ln w="0"/>
                <a:solidFill>
                  <a:srgbClr val="5282FF"/>
                </a:solidFill>
                <a:latin typeface="Arial"/>
              </a:rPr>
              <a:t>1</a:t>
            </a:r>
            <a:r>
              <a:rPr lang="ru-RU" sz="1000" dirty="0">
                <a:ln w="0"/>
                <a:solidFill>
                  <a:srgbClr val="5282FF"/>
                </a:solidFill>
                <a:latin typeface="Arial"/>
              </a:rPr>
              <a:t>00</a:t>
            </a:r>
            <a:r>
              <a:rPr lang="en-US" sz="1000" dirty="0">
                <a:ln w="0"/>
                <a:solidFill>
                  <a:srgbClr val="5282FF"/>
                </a:solidFill>
                <a:latin typeface="Arial"/>
              </a:rPr>
              <a:t>k</a:t>
            </a:r>
            <a:endParaRPr sz="900" dirty="0"/>
          </a:p>
        </p:txBody>
      </p:sp>
      <p:sp>
        <p:nvSpPr>
          <p:cNvPr id="40" name="Прямоугольник: скругленные углы 136">
            <a:extLst>
              <a:ext uri="{FF2B5EF4-FFF2-40B4-BE49-F238E27FC236}">
                <a16:creationId xmlns:a16="http://schemas.microsoft.com/office/drawing/2014/main" id="{3C3E049A-785D-C060-47CA-1CBEE264B908}"/>
              </a:ext>
            </a:extLst>
          </p:cNvPr>
          <p:cNvSpPr/>
          <p:nvPr/>
        </p:nvSpPr>
        <p:spPr bwMode="auto">
          <a:xfrm>
            <a:off x="7622014" y="5598601"/>
            <a:ext cx="225652" cy="181857"/>
          </a:xfrm>
          <a:prstGeom prst="roundRect">
            <a:avLst>
              <a:gd name="adj" fmla="val 0"/>
            </a:avLst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0" rIns="45000" bIns="108000" rtlCol="0" anchor="t" anchorCtr="0"/>
          <a:lstStyle/>
          <a:p>
            <a:pPr algn="r">
              <a:defRPr/>
            </a:pPr>
            <a:r>
              <a:rPr lang="en-US" sz="1000" dirty="0">
                <a:ln w="0"/>
                <a:solidFill>
                  <a:srgbClr val="5282FF"/>
                </a:solidFill>
                <a:latin typeface="Arial"/>
              </a:rPr>
              <a:t>0</a:t>
            </a:r>
            <a:endParaRPr sz="900" dirty="0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4233BFA1-504F-9161-E216-E7AA764D1325}"/>
              </a:ext>
            </a:extLst>
          </p:cNvPr>
          <p:cNvGrpSpPr/>
          <p:nvPr/>
        </p:nvGrpSpPr>
        <p:grpSpPr>
          <a:xfrm>
            <a:off x="7903424" y="3563888"/>
            <a:ext cx="3585213" cy="2119292"/>
            <a:chOff x="13632318" y="5281049"/>
            <a:chExt cx="7170425" cy="4238583"/>
          </a:xfrm>
        </p:grpSpPr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23D608B1-90E5-7B73-0700-743063EACCD3}"/>
                </a:ext>
              </a:extLst>
            </p:cNvPr>
            <p:cNvCxnSpPr/>
            <p:nvPr/>
          </p:nvCxnSpPr>
          <p:spPr bwMode="auto">
            <a:xfrm>
              <a:off x="13632318" y="9519632"/>
              <a:ext cx="7170425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lg" len="med"/>
              <a:tailEnd type="non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75E986DD-D629-D6F0-D30C-9B543DBDA92B}"/>
                </a:ext>
              </a:extLst>
            </p:cNvPr>
            <p:cNvCxnSpPr/>
            <p:nvPr/>
          </p:nvCxnSpPr>
          <p:spPr bwMode="auto">
            <a:xfrm>
              <a:off x="13632318" y="8813199"/>
              <a:ext cx="7170425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lg" len="med"/>
              <a:tailEnd type="non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EA53A06B-6CC7-ED6D-6261-470343E2955F}"/>
                </a:ext>
              </a:extLst>
            </p:cNvPr>
            <p:cNvCxnSpPr/>
            <p:nvPr/>
          </p:nvCxnSpPr>
          <p:spPr bwMode="auto">
            <a:xfrm>
              <a:off x="13632318" y="8106769"/>
              <a:ext cx="7170425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lg" len="med"/>
              <a:tailEnd type="non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B4BDFA12-02D7-DFFE-7854-C9C725FEC568}"/>
                </a:ext>
              </a:extLst>
            </p:cNvPr>
            <p:cNvCxnSpPr/>
            <p:nvPr/>
          </p:nvCxnSpPr>
          <p:spPr bwMode="auto">
            <a:xfrm>
              <a:off x="13632318" y="7400339"/>
              <a:ext cx="7170425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lg" len="med"/>
              <a:tailEnd type="non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41F60A4F-E316-02DE-3289-30221A64CD88}"/>
                </a:ext>
              </a:extLst>
            </p:cNvPr>
            <p:cNvCxnSpPr/>
            <p:nvPr/>
          </p:nvCxnSpPr>
          <p:spPr bwMode="auto">
            <a:xfrm>
              <a:off x="13632318" y="6693909"/>
              <a:ext cx="7170425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lg" len="med"/>
              <a:tailEnd type="non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FC8E2BCB-F22E-9D40-7C80-8817FC122402}"/>
                </a:ext>
              </a:extLst>
            </p:cNvPr>
            <p:cNvCxnSpPr/>
            <p:nvPr/>
          </p:nvCxnSpPr>
          <p:spPr bwMode="auto">
            <a:xfrm>
              <a:off x="13632318" y="5987479"/>
              <a:ext cx="7170425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lg" len="med"/>
              <a:tailEnd type="non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81EABEE2-AC12-71B1-185E-A89C6B906633}"/>
                </a:ext>
              </a:extLst>
            </p:cNvPr>
            <p:cNvCxnSpPr/>
            <p:nvPr/>
          </p:nvCxnSpPr>
          <p:spPr bwMode="auto">
            <a:xfrm>
              <a:off x="13632318" y="5281049"/>
              <a:ext cx="7170425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lg" len="med"/>
              <a:tailEnd type="non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F4F2B305-CA53-C965-E241-668386AF205D}"/>
              </a:ext>
            </a:extLst>
          </p:cNvPr>
          <p:cNvGrpSpPr/>
          <p:nvPr/>
        </p:nvGrpSpPr>
        <p:grpSpPr>
          <a:xfrm>
            <a:off x="8554865" y="3387375"/>
            <a:ext cx="539750" cy="2291515"/>
            <a:chOff x="14935200" y="4928024"/>
            <a:chExt cx="1079500" cy="458303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B6C1F912-DF13-05E5-53D5-DF4FDF482E38}"/>
                </a:ext>
              </a:extLst>
            </p:cNvPr>
            <p:cNvSpPr/>
            <p:nvPr/>
          </p:nvSpPr>
          <p:spPr bwMode="auto">
            <a:xfrm>
              <a:off x="14935200" y="4928024"/>
              <a:ext cx="1079500" cy="458303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/>
            </a:p>
          </p:txBody>
        </p:sp>
        <p:sp>
          <p:nvSpPr>
            <p:cNvPr id="17" name="Прямоугольник: скругленные углы 136">
              <a:extLst>
                <a:ext uri="{FF2B5EF4-FFF2-40B4-BE49-F238E27FC236}">
                  <a16:creationId xmlns:a16="http://schemas.microsoft.com/office/drawing/2014/main" id="{DA3AE67B-3111-EF61-3AC3-E73ACC48488A}"/>
                </a:ext>
              </a:extLst>
            </p:cNvPr>
            <p:cNvSpPr/>
            <p:nvPr/>
          </p:nvSpPr>
          <p:spPr bwMode="auto">
            <a:xfrm>
              <a:off x="14974695" y="5046285"/>
              <a:ext cx="1040005" cy="363714"/>
            </a:xfrm>
            <a:prstGeom prst="roundRect">
              <a:avLst>
                <a:gd name="adj" fmla="val 0"/>
              </a:avLst>
            </a:prstGeom>
            <a:no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000" tIns="0" rIns="45000" bIns="108000" rtlCol="0" anchor="t" anchorCtr="0"/>
            <a:lstStyle/>
            <a:p>
              <a:pPr>
                <a:defRPr/>
              </a:pPr>
              <a:r>
                <a:rPr lang="en-US" sz="1000" dirty="0">
                  <a:ln w="0"/>
                  <a:solidFill>
                    <a:schemeClr val="bg1"/>
                  </a:solidFill>
                  <a:latin typeface="Arial"/>
                </a:rPr>
                <a:t>324944</a:t>
              </a:r>
              <a:endParaRPr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C55C1B4D-78D1-D9F0-B7EE-7A26044C4B02}"/>
              </a:ext>
            </a:extLst>
          </p:cNvPr>
          <p:cNvGrpSpPr/>
          <p:nvPr/>
        </p:nvGrpSpPr>
        <p:grpSpPr>
          <a:xfrm>
            <a:off x="9442026" y="3744099"/>
            <a:ext cx="539750" cy="1934791"/>
            <a:chOff x="16858244" y="5641472"/>
            <a:chExt cx="1079500" cy="3869581"/>
          </a:xfrm>
          <a:solidFill>
            <a:srgbClr val="97B4FF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71AEB635-53D8-2571-E791-6CB2F45BB2BF}"/>
                </a:ext>
              </a:extLst>
            </p:cNvPr>
            <p:cNvSpPr/>
            <p:nvPr/>
          </p:nvSpPr>
          <p:spPr bwMode="auto">
            <a:xfrm>
              <a:off x="16858244" y="5641472"/>
              <a:ext cx="1079500" cy="3869581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/>
            </a:p>
          </p:txBody>
        </p:sp>
        <p:sp>
          <p:nvSpPr>
            <p:cNvPr id="19" name="Прямоугольник: скругленные углы 136">
              <a:extLst>
                <a:ext uri="{FF2B5EF4-FFF2-40B4-BE49-F238E27FC236}">
                  <a16:creationId xmlns:a16="http://schemas.microsoft.com/office/drawing/2014/main" id="{544E06A4-7AF6-17F0-392A-14DB43896984}"/>
                </a:ext>
              </a:extLst>
            </p:cNvPr>
            <p:cNvSpPr/>
            <p:nvPr/>
          </p:nvSpPr>
          <p:spPr bwMode="auto">
            <a:xfrm>
              <a:off x="16906339" y="5755692"/>
              <a:ext cx="1031405" cy="363714"/>
            </a:xfrm>
            <a:prstGeom prst="roundRect">
              <a:avLst>
                <a:gd name="adj" fmla="val 0"/>
              </a:avLst>
            </a:pr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000" tIns="0" rIns="45000" bIns="108000" rtlCol="0" anchor="t" anchorCtr="0"/>
            <a:lstStyle/>
            <a:p>
              <a:pPr>
                <a:defRPr/>
              </a:pPr>
              <a:r>
                <a:rPr lang="en-US" sz="1000" dirty="0">
                  <a:ln w="0"/>
                  <a:solidFill>
                    <a:schemeClr val="bg1">
                      <a:lumMod val="50000"/>
                    </a:schemeClr>
                  </a:solidFill>
                  <a:latin typeface="Arial"/>
                </a:rPr>
                <a:t>278564</a:t>
              </a:r>
              <a:endParaRPr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BA24AAA9-6511-E703-D6A1-FB157CE485CA}"/>
              </a:ext>
            </a:extLst>
          </p:cNvPr>
          <p:cNvGrpSpPr/>
          <p:nvPr/>
        </p:nvGrpSpPr>
        <p:grpSpPr>
          <a:xfrm>
            <a:off x="10329187" y="5192263"/>
            <a:ext cx="539750" cy="486627"/>
            <a:chOff x="18483844" y="8537800"/>
            <a:chExt cx="1079500" cy="973254"/>
          </a:xfrm>
          <a:solidFill>
            <a:srgbClr val="E3EAED"/>
          </a:solidFill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05DE3B9B-350A-0AFF-AFB6-5792E210B601}"/>
                </a:ext>
              </a:extLst>
            </p:cNvPr>
            <p:cNvSpPr/>
            <p:nvPr/>
          </p:nvSpPr>
          <p:spPr bwMode="auto">
            <a:xfrm>
              <a:off x="18483844" y="8537800"/>
              <a:ext cx="1079500" cy="973254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/>
            </a:p>
          </p:txBody>
        </p:sp>
        <p:sp>
          <p:nvSpPr>
            <p:cNvPr id="31" name="Прямоугольник: скругленные углы 136">
              <a:extLst>
                <a:ext uri="{FF2B5EF4-FFF2-40B4-BE49-F238E27FC236}">
                  <a16:creationId xmlns:a16="http://schemas.microsoft.com/office/drawing/2014/main" id="{25B59946-4A8C-137F-7270-2AD0FF2623EF}"/>
                </a:ext>
              </a:extLst>
            </p:cNvPr>
            <p:cNvSpPr/>
            <p:nvPr/>
          </p:nvSpPr>
          <p:spPr bwMode="auto">
            <a:xfrm>
              <a:off x="18614007" y="8631342"/>
              <a:ext cx="949337" cy="363714"/>
            </a:xfrm>
            <a:prstGeom prst="roundRect">
              <a:avLst>
                <a:gd name="adj" fmla="val 0"/>
              </a:avLst>
            </a:pr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000" tIns="0" rIns="45000" bIns="108000" rtlCol="0" anchor="t" anchorCtr="0"/>
            <a:lstStyle/>
            <a:p>
              <a:pPr>
                <a:defRPr/>
              </a:pPr>
              <a:r>
                <a:rPr lang="en-US" sz="1000" dirty="0">
                  <a:ln w="0"/>
                  <a:solidFill>
                    <a:schemeClr val="bg1">
                      <a:lumMod val="50000"/>
                    </a:schemeClr>
                  </a:solidFill>
                  <a:latin typeface="Arial"/>
                </a:rPr>
                <a:t>69641</a:t>
              </a:r>
              <a:endParaRPr sz="1000" dirty="0">
                <a:ln w="0"/>
                <a:solidFill>
                  <a:schemeClr val="bg1">
                    <a:lumMod val="50000"/>
                  </a:schemeClr>
                </a:solidFill>
                <a:latin typeface="Arial"/>
              </a:endParaRPr>
            </a:p>
          </p:txBody>
        </p:sp>
      </p:grp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C588D8CA-7682-AE4F-22BD-9C7AF9984617}"/>
              </a:ext>
            </a:extLst>
          </p:cNvPr>
          <p:cNvSpPr/>
          <p:nvPr/>
        </p:nvSpPr>
        <p:spPr bwMode="auto">
          <a:xfrm>
            <a:off x="993459" y="1462469"/>
            <a:ext cx="10442442" cy="862711"/>
          </a:xfrm>
          <a:prstGeom prst="round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8DED3A02-D5BB-18E3-A01C-46C49389E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7210" y="1669108"/>
            <a:ext cx="478059" cy="478059"/>
          </a:xfrm>
          <a:prstGeom prst="rect">
            <a:avLst/>
          </a:prstGeom>
        </p:spPr>
      </p:pic>
      <p:sp>
        <p:nvSpPr>
          <p:cNvPr id="59" name="Прямоугольник: скругленные углы 136">
            <a:extLst>
              <a:ext uri="{FF2B5EF4-FFF2-40B4-BE49-F238E27FC236}">
                <a16:creationId xmlns:a16="http://schemas.microsoft.com/office/drawing/2014/main" id="{A3606380-DF3E-1482-F6C3-4B514ACE05EF}"/>
              </a:ext>
            </a:extLst>
          </p:cNvPr>
          <p:cNvSpPr/>
          <p:nvPr/>
        </p:nvSpPr>
        <p:spPr bwMode="auto">
          <a:xfrm>
            <a:off x="2459019" y="1774978"/>
            <a:ext cx="6588558" cy="352338"/>
          </a:xfrm>
          <a:prstGeom prst="roundRect">
            <a:avLst>
              <a:gd name="adj" fmla="val 0"/>
            </a:avLst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0" rIns="45000" bIns="108000" rtlCol="0" anchor="t" anchorCtr="0"/>
          <a:lstStyle/>
          <a:p>
            <a:pPr>
              <a:defRPr/>
            </a:pPr>
            <a:r>
              <a:rPr lang="ru-RU" sz="2000" dirty="0">
                <a:ln w="0"/>
                <a:solidFill>
                  <a:schemeClr val="bg1"/>
                </a:solidFill>
                <a:latin typeface="Arial"/>
              </a:rPr>
              <a:t>Подтверждено </a:t>
            </a:r>
            <a:r>
              <a:rPr lang="ru-RU" sz="2000" b="1" dirty="0">
                <a:ln w="0"/>
                <a:solidFill>
                  <a:schemeClr val="bg1"/>
                </a:solidFill>
                <a:latin typeface="Arial"/>
              </a:rPr>
              <a:t>независимым</a:t>
            </a:r>
            <a:r>
              <a:rPr lang="ru-RU" sz="2000" dirty="0">
                <a:ln w="0"/>
                <a:solidFill>
                  <a:schemeClr val="bg1"/>
                </a:solidFill>
                <a:latin typeface="Arial"/>
              </a:rPr>
              <a:t> тестированием в ВТБ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5">
            <a:extLst>
              <a:ext uri="{FF2B5EF4-FFF2-40B4-BE49-F238E27FC236}">
                <a16:creationId xmlns:a16="http://schemas.microsoft.com/office/drawing/2014/main" id="{841605AB-4635-B73D-2FC6-D186003EC7DA}"/>
              </a:ext>
            </a:extLst>
          </p:cNvPr>
          <p:cNvSpPr txBox="1">
            <a:spLocks/>
          </p:cNvSpPr>
          <p:nvPr/>
        </p:nvSpPr>
        <p:spPr>
          <a:xfrm>
            <a:off x="792397" y="450000"/>
            <a:ext cx="4575338" cy="652656"/>
          </a:xfrm>
          <a:prstGeom prst="rect">
            <a:avLst/>
          </a:prstGeom>
        </p:spPr>
        <p:txBody>
          <a:bodyPr vert="horz" wrap="square" lIns="0" tIns="108000" rIns="0" bIns="72000" rtlCol="0" anchor="t">
            <a:spAutoFit/>
          </a:bodyPr>
          <a:lstStyle>
            <a:lvl1pPr marL="0" algn="l" defTabSz="18286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85000"/>
              </a:lnSpc>
              <a:defRPr/>
            </a:pPr>
            <a:r>
              <a:rPr lang="ru-RU" sz="3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Почему </a:t>
            </a:r>
            <a:r>
              <a:rPr lang="en-US" sz="3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YDB?</a:t>
            </a:r>
            <a:endParaRPr lang="ru-RU" sz="36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3777927-7DDA-50C0-9A43-8F3F60279001}"/>
              </a:ext>
            </a:extLst>
          </p:cNvPr>
          <p:cNvSpPr/>
          <p:nvPr/>
        </p:nvSpPr>
        <p:spPr>
          <a:xfrm>
            <a:off x="6290073" y="1108364"/>
            <a:ext cx="4385469" cy="5202212"/>
          </a:xfrm>
          <a:prstGeom prst="roundRect">
            <a:avLst>
              <a:gd name="adj" fmla="val 4858"/>
            </a:avLst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108000" rIns="45000" bIns="108000" rtlCol="0" anchor="ctr" anchorCtr="0"/>
          <a:lstStyle/>
          <a:p>
            <a:pPr algn="ctr" defTabSz="914298">
              <a:lnSpc>
                <a:spcPct val="90000"/>
              </a:lnSpc>
              <a:defRPr/>
            </a:pPr>
            <a:endParaRPr lang="en-RU" sz="1600" dirty="0">
              <a:ln w="0"/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" name="Объект 4">
            <a:extLst>
              <a:ext uri="{FF2B5EF4-FFF2-40B4-BE49-F238E27FC236}">
                <a16:creationId xmlns:a16="http://schemas.microsoft.com/office/drawing/2014/main" id="{34652C13-76BE-CFA2-DD4C-7F23AABC79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2398" y="2425489"/>
            <a:ext cx="1019334" cy="520192"/>
          </a:xfrm>
        </p:spPr>
        <p:txBody>
          <a:bodyPr/>
          <a:lstStyle/>
          <a:p>
            <a:pPr marL="0" lvl="2" indent="0">
              <a:buNone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Хорошо работает, если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Объект 4">
            <a:extLst>
              <a:ext uri="{FF2B5EF4-FFF2-40B4-BE49-F238E27FC236}">
                <a16:creationId xmlns:a16="http://schemas.microsoft.com/office/drawing/2014/main" id="{286789C8-83C4-A40A-985A-54B7F00D8AF1}"/>
              </a:ext>
            </a:extLst>
          </p:cNvPr>
          <p:cNvSpPr txBox="1">
            <a:spLocks/>
          </p:cNvSpPr>
          <p:nvPr/>
        </p:nvSpPr>
        <p:spPr>
          <a:xfrm>
            <a:off x="6664116" y="1963726"/>
            <a:ext cx="3531120" cy="40077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marR="0" indent="0" algn="l" defTabSz="1907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None/>
              <a:tabLst/>
              <a:defRPr sz="3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marR="0" indent="-57600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30000"/>
              <a:buFont typeface="Arial" panose="020B0604020202020204" pitchFamily="34" charset="0"/>
              <a:buChar char="●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marR="0" indent="-57600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18286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lvl="2" indent="-270000">
              <a:buClr>
                <a:srgbClr val="CCE7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Arial" panose="020B0604020202020204"/>
              </a:rPr>
              <a:t>Лучшая производительность по результатам тестирования </a:t>
            </a: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TPC-C</a:t>
            </a:r>
            <a:r>
              <a:rPr lang="ru-RU" sz="1600" dirty="0">
                <a:solidFill>
                  <a:srgbClr val="000000"/>
                </a:solidFill>
                <a:latin typeface="Arial" panose="020B0604020202020204"/>
              </a:rPr>
              <a:t> в ВТБ</a:t>
            </a:r>
          </a:p>
          <a:p>
            <a:pPr marL="270000" lvl="2" indent="-270000" defTabSz="914310">
              <a:spcAft>
                <a:spcPts val="1200"/>
              </a:spcAft>
              <a:buClr>
                <a:srgbClr val="CCE7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Arial" panose="020B0604020202020204"/>
              </a:rPr>
              <a:t>Эффективная поддержка распределённых транзакций</a:t>
            </a:r>
          </a:p>
          <a:p>
            <a:pPr marL="270000" lvl="2" indent="-270000" defTabSz="914310">
              <a:spcAft>
                <a:spcPts val="1200"/>
              </a:spcAft>
              <a:buClr>
                <a:srgbClr val="CCE7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Arial" panose="020B0604020202020204"/>
              </a:rPr>
              <a:t>Строгая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/>
              </a:rPr>
              <a:t>консистентность</a:t>
            </a:r>
            <a:endParaRPr lang="ru-RU" sz="1600" dirty="0">
              <a:solidFill>
                <a:srgbClr val="000000"/>
              </a:solidFill>
              <a:latin typeface="Arial" panose="020B0604020202020204"/>
            </a:endParaRPr>
          </a:p>
          <a:p>
            <a:pPr marL="270000" lvl="2" indent="-270000" defTabSz="914310">
              <a:spcAft>
                <a:spcPts val="1200"/>
              </a:spcAft>
              <a:buClr>
                <a:srgbClr val="CCE7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Arial" panose="020B0604020202020204"/>
              </a:rPr>
              <a:t>Полная автоматизация </a:t>
            </a:r>
            <a:br>
              <a:rPr lang="en-US" sz="16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/>
              </a:rPr>
              <a:t>управления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/>
              </a:rPr>
              <a:t>шардированием</a:t>
            </a:r>
            <a:endParaRPr lang="ru-RU" sz="1600" dirty="0">
              <a:solidFill>
                <a:srgbClr val="000000"/>
              </a:solidFill>
              <a:latin typeface="Arial" panose="020B0604020202020204"/>
            </a:endParaRPr>
          </a:p>
          <a:p>
            <a:pPr marL="270000" lvl="2" indent="-270000" defTabSz="914310">
              <a:spcAft>
                <a:spcPts val="1200"/>
              </a:spcAft>
              <a:buClr>
                <a:srgbClr val="CCE7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Arial" panose="020B0604020202020204"/>
              </a:rPr>
              <a:t>Согласованное резервное копирование</a:t>
            </a:r>
          </a:p>
          <a:p>
            <a:pPr marL="270000" lvl="2" indent="-270000" defTabSz="914310">
              <a:spcAft>
                <a:spcPts val="1200"/>
              </a:spcAft>
              <a:buClr>
                <a:srgbClr val="CCE7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Arial" panose="020B0604020202020204"/>
              </a:rPr>
              <a:t>Консолидация баз данных</a:t>
            </a:r>
          </a:p>
          <a:p>
            <a:pPr marL="270000" lvl="2" indent="-270000" defTabSz="914310">
              <a:spcAft>
                <a:spcPts val="1200"/>
              </a:spcAft>
              <a:buClr>
                <a:srgbClr val="CCE7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Arial" panose="020B0604020202020204"/>
              </a:rPr>
              <a:t>Управление кластером </a:t>
            </a:r>
            <a:br>
              <a:rPr lang="en-US" sz="16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/>
              </a:rPr>
              <a:t>как единым целым</a:t>
            </a:r>
            <a:endParaRPr lang="en-US" sz="16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AE01093-4D74-767D-CE31-E3E6AEFB9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9691" y="6310575"/>
            <a:ext cx="546894" cy="220854"/>
          </a:xfrm>
        </p:spPr>
        <p:txBody>
          <a:bodyPr/>
          <a:lstStyle/>
          <a:p>
            <a:pPr defTabSz="914298">
              <a:defRPr/>
            </a:pPr>
            <a:fld id="{741C03D3-FA44-40EC-9A21-1FC4FEA3E22E}" type="slidenum">
              <a:rPr lang="ru-RU">
                <a:solidFill>
                  <a:srgbClr val="FFFFFF">
                    <a:lumMod val="65000"/>
                  </a:srgbClr>
                </a:solidFill>
                <a:latin typeface="Arial" panose="020B0604020202020204"/>
              </a:rPr>
              <a:pPr defTabSz="914298">
                <a:defRPr/>
              </a:pPr>
              <a:t>7</a:t>
            </a:fld>
            <a:endParaRPr lang="ru-RU" dirty="0">
              <a:solidFill>
                <a:srgbClr val="FFFFFF">
                  <a:lumMod val="65000"/>
                </a:srgbClr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EA6D2-DECB-304A-1FB8-4B2AC23EE772}"/>
              </a:ext>
            </a:extLst>
          </p:cNvPr>
          <p:cNvSpPr txBox="1"/>
          <p:nvPr/>
        </p:nvSpPr>
        <p:spPr>
          <a:xfrm>
            <a:off x="1516458" y="1468444"/>
            <a:ext cx="4158815" cy="83099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defTabSz="914298"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/>
              </a:rPr>
              <a:t>PostgreSQL +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/>
              </a:rPr>
              <a:t>шардирование</a:t>
            </a:r>
            <a:endParaRPr lang="en-RU" sz="2400" dirty="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3B20ED-8474-E591-89FC-1DF4472FAF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97" y="1575724"/>
            <a:ext cx="520192" cy="520192"/>
          </a:xfrm>
          <a:prstGeom prst="rect">
            <a:avLst/>
          </a:prstGeom>
        </p:spPr>
      </p:pic>
      <p:sp>
        <p:nvSpPr>
          <p:cNvPr id="13" name="Объект 4">
            <a:extLst>
              <a:ext uri="{FF2B5EF4-FFF2-40B4-BE49-F238E27FC236}">
                <a16:creationId xmlns:a16="http://schemas.microsoft.com/office/drawing/2014/main" id="{DF20EFCE-02E5-E95F-C7A8-756992D31740}"/>
              </a:ext>
            </a:extLst>
          </p:cNvPr>
          <p:cNvSpPr txBox="1">
            <a:spLocks/>
          </p:cNvSpPr>
          <p:nvPr/>
        </p:nvSpPr>
        <p:spPr>
          <a:xfrm>
            <a:off x="1781241" y="2397780"/>
            <a:ext cx="3807622" cy="168654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200"/>
              </a:spcAft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None/>
              <a:defRPr sz="4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2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lvl="2" indent="-270000" defTabSz="914310">
              <a:spcAft>
                <a:spcPts val="1200"/>
              </a:spcAft>
              <a:buClr>
                <a:srgbClr val="2399FF"/>
              </a:buClr>
              <a:defRPr/>
            </a:pPr>
            <a:r>
              <a:rPr lang="ru-RU" sz="1600" dirty="0">
                <a:solidFill>
                  <a:srgbClr val="000000"/>
                </a:solidFill>
                <a:latin typeface="Arial" panose="020B0604020202020204"/>
              </a:rPr>
              <a:t>Задача вся «поместилась» </a:t>
            </a:r>
            <a:br>
              <a:rPr lang="en-US" sz="16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/>
              </a:rPr>
              <a:t>в один узел без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/>
              </a:rPr>
              <a:t>шардирования</a:t>
            </a:r>
            <a:endParaRPr lang="ru-RU" sz="1600" dirty="0">
              <a:solidFill>
                <a:srgbClr val="000000"/>
              </a:solidFill>
              <a:latin typeface="Arial" panose="020B0604020202020204"/>
            </a:endParaRPr>
          </a:p>
          <a:p>
            <a:pPr marL="270000" lvl="2" indent="-270000" defTabSz="914310">
              <a:spcAft>
                <a:spcPts val="1200"/>
              </a:spcAft>
              <a:buClr>
                <a:srgbClr val="2399FF"/>
              </a:buClr>
              <a:defRPr/>
            </a:pPr>
            <a:r>
              <a:rPr lang="ru-RU" sz="1600" dirty="0">
                <a:solidFill>
                  <a:srgbClr val="000000"/>
                </a:solidFill>
                <a:latin typeface="Arial" panose="020B0604020202020204"/>
              </a:rPr>
              <a:t>Изменения «локализованы» </a:t>
            </a:r>
            <a:br>
              <a:rPr lang="en-US" sz="16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/>
              </a:rPr>
              <a:t>в одном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/>
              </a:rPr>
              <a:t>шарде</a:t>
            </a:r>
            <a:endParaRPr lang="ru-RU" sz="1600" dirty="0">
              <a:solidFill>
                <a:srgbClr val="000000"/>
              </a:solidFill>
              <a:latin typeface="Arial" panose="020B0604020202020204"/>
            </a:endParaRPr>
          </a:p>
          <a:p>
            <a:pPr marL="270000" lvl="2" indent="-270000" defTabSz="914310">
              <a:spcAft>
                <a:spcPts val="1200"/>
              </a:spcAft>
              <a:buClr>
                <a:srgbClr val="2399FF"/>
              </a:buClr>
              <a:defRPr/>
            </a:pPr>
            <a:r>
              <a:rPr lang="ru-RU" sz="1600" dirty="0">
                <a:solidFill>
                  <a:srgbClr val="000000"/>
                </a:solidFill>
                <a:latin typeface="Arial" panose="020B0604020202020204"/>
              </a:rPr>
              <a:t>Нет распределённых транзакций</a:t>
            </a:r>
          </a:p>
        </p:txBody>
      </p:sp>
      <p:sp>
        <p:nvSpPr>
          <p:cNvPr id="15" name="Объект 4">
            <a:extLst>
              <a:ext uri="{FF2B5EF4-FFF2-40B4-BE49-F238E27FC236}">
                <a16:creationId xmlns:a16="http://schemas.microsoft.com/office/drawing/2014/main" id="{B36DE237-DBD1-2498-CFFD-FD86FED9F973}"/>
              </a:ext>
            </a:extLst>
          </p:cNvPr>
          <p:cNvSpPr txBox="1">
            <a:spLocks/>
          </p:cNvSpPr>
          <p:nvPr/>
        </p:nvSpPr>
        <p:spPr>
          <a:xfrm>
            <a:off x="792398" y="4280998"/>
            <a:ext cx="816482" cy="33935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200"/>
              </a:spcAft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None/>
              <a:defRPr sz="4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2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defTabSz="914310">
              <a:spcAft>
                <a:spcPts val="1200"/>
              </a:spcAft>
              <a:buClr>
                <a:srgbClr val="CCE7FF"/>
              </a:buClr>
              <a:buNone/>
              <a:defRPr/>
            </a:pPr>
            <a:r>
              <a:rPr lang="ru-RU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Трудные вопросы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075EC9-9C07-A7EE-CC91-4822CDC68EE6}"/>
              </a:ext>
            </a:extLst>
          </p:cNvPr>
          <p:cNvCxnSpPr>
            <a:cxnSpLocks/>
          </p:cNvCxnSpPr>
          <p:nvPr/>
        </p:nvCxnSpPr>
        <p:spPr>
          <a:xfrm>
            <a:off x="792397" y="4084320"/>
            <a:ext cx="4796466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olid"/>
            <a:headEnd type="none" w="lg" len="med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Объект 4">
            <a:extLst>
              <a:ext uri="{FF2B5EF4-FFF2-40B4-BE49-F238E27FC236}">
                <a16:creationId xmlns:a16="http://schemas.microsoft.com/office/drawing/2014/main" id="{AA6901C0-D1A3-7DDB-8C59-F22F093747E0}"/>
              </a:ext>
            </a:extLst>
          </p:cNvPr>
          <p:cNvSpPr txBox="1">
            <a:spLocks/>
          </p:cNvSpPr>
          <p:nvPr/>
        </p:nvSpPr>
        <p:spPr>
          <a:xfrm>
            <a:off x="1781241" y="4267202"/>
            <a:ext cx="3807622" cy="151771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61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200"/>
              </a:spcAft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chemeClr val="accent1"/>
              </a:buClr>
              <a:buSzPct val="120000"/>
              <a:buFont typeface="Arial Unicode MS" panose="020B0604020202020204" pitchFamily="34" charset="-128"/>
              <a:buNone/>
              <a:defRPr sz="4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Font typeface="+mj-lt"/>
              <a:buAutoNum type="arabicPeriod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32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lvl="2" indent="-270000" defTabSz="914310">
              <a:spcAft>
                <a:spcPts val="1200"/>
              </a:spcAft>
              <a:buClr>
                <a:srgbClr val="F7D974"/>
              </a:buClr>
              <a:defRPr/>
            </a:pPr>
            <a:r>
              <a:rPr lang="ru-RU" sz="1600" dirty="0">
                <a:solidFill>
                  <a:srgbClr val="000000"/>
                </a:solidFill>
                <a:latin typeface="Arial" panose="020B0604020202020204"/>
              </a:rPr>
              <a:t>Резервное копирование</a:t>
            </a:r>
          </a:p>
          <a:p>
            <a:pPr marL="270000" lvl="2" indent="-270000" defTabSz="914310">
              <a:spcAft>
                <a:spcPts val="1200"/>
              </a:spcAft>
              <a:buClr>
                <a:srgbClr val="F7D974"/>
              </a:buClr>
              <a:defRPr/>
            </a:pPr>
            <a:r>
              <a:rPr lang="ru-RU" sz="1600" dirty="0">
                <a:solidFill>
                  <a:srgbClr val="000000"/>
                </a:solidFill>
                <a:latin typeface="Arial" panose="020B0604020202020204"/>
              </a:rPr>
              <a:t>Автоматизация управления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/>
              </a:rPr>
              <a:t>шардами</a:t>
            </a:r>
            <a:endParaRPr lang="en-US" sz="1600" dirty="0">
              <a:solidFill>
                <a:srgbClr val="000000"/>
              </a:solidFill>
              <a:latin typeface="Arial" panose="020B0604020202020204"/>
            </a:endParaRPr>
          </a:p>
          <a:p>
            <a:pPr marL="270000" lvl="2" indent="-270000" defTabSz="914310">
              <a:spcAft>
                <a:spcPts val="1200"/>
              </a:spcAft>
              <a:buClr>
                <a:srgbClr val="F7D974"/>
              </a:buClr>
              <a:defRPr/>
            </a:pPr>
            <a:r>
              <a:rPr lang="ru-RU" sz="1600" dirty="0" err="1">
                <a:solidFill>
                  <a:srgbClr val="000000"/>
                </a:solidFill>
                <a:latin typeface="Arial" panose="020B0604020202020204"/>
              </a:rPr>
              <a:t>Перешардирование</a:t>
            </a:r>
            <a:endParaRPr lang="ru-RU" sz="1600" dirty="0">
              <a:solidFill>
                <a:srgbClr val="000000"/>
              </a:solidFill>
              <a:latin typeface="Arial" panose="020B0604020202020204"/>
            </a:endParaRPr>
          </a:p>
          <a:p>
            <a:pPr marL="270000" lvl="2" indent="-270000" defTabSz="914310">
              <a:spcAft>
                <a:spcPts val="1200"/>
              </a:spcAft>
              <a:buClr>
                <a:srgbClr val="F7D974"/>
              </a:buClr>
              <a:defRPr/>
            </a:pPr>
            <a:r>
              <a:rPr lang="ru-RU" sz="1600" dirty="0">
                <a:solidFill>
                  <a:srgbClr val="000000"/>
                </a:solidFill>
                <a:latin typeface="Arial" panose="020B0604020202020204"/>
              </a:rPr>
              <a:t>Распределённые транзакции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C8E7CED-F733-DBBF-44B5-07B3380C5F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79604" y="1301620"/>
            <a:ext cx="1653594" cy="6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59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2" name="Группа 4"/>
          <p:cNvGrpSpPr/>
          <p:nvPr/>
        </p:nvGrpSpPr>
        <p:grpSpPr bwMode="auto">
          <a:xfrm>
            <a:off x="-3201147" y="-4985"/>
            <a:ext cx="15589038" cy="6858000"/>
            <a:chOff x="-3349969" y="0"/>
            <a:chExt cx="31178075" cy="13716000"/>
          </a:xfrm>
        </p:grpSpPr>
        <p:pic>
          <p:nvPicPr>
            <p:cNvPr id="83" name="Рисунок 33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47155" y="1715"/>
              <a:ext cx="24380951" cy="13714285"/>
            </a:xfrm>
            <a:prstGeom prst="rect">
              <a:avLst/>
            </a:prstGeom>
          </p:spPr>
        </p:pic>
        <p:sp>
          <p:nvSpPr>
            <p:cNvPr id="84" name="Прямоугольник 1"/>
            <p:cNvSpPr/>
            <p:nvPr/>
          </p:nvSpPr>
          <p:spPr bwMode="auto">
            <a:xfrm>
              <a:off x="-3349969" y="0"/>
              <a:ext cx="17062957" cy="13716000"/>
            </a:xfrm>
            <a:prstGeom prst="rect">
              <a:avLst/>
            </a:prstGeom>
            <a:solidFill>
              <a:srgbClr val="FFFFFF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000" tIns="108000" rIns="45000" bIns="108000" rtlCol="0" anchor="ctr" anchorCtr="0"/>
            <a:lstStyle/>
            <a:p>
              <a:pPr algn="ctr">
                <a:lnSpc>
                  <a:spcPct val="90000"/>
                </a:lnSpc>
                <a:defRPr/>
              </a:pPr>
              <a:endParaRPr lang="ru-RU" sz="1600" dirty="0">
                <a:ln w="0"/>
                <a:solidFill>
                  <a:schemeClr val="tx1"/>
                </a:solidFill>
                <a:latin typeface="Arial"/>
              </a:endParaRPr>
            </a:p>
          </p:txBody>
        </p:sp>
      </p:grpSp>
      <p:cxnSp>
        <p:nvCxnSpPr>
          <p:cNvPr id="19" name="Straight Arrow Connector 18"/>
          <p:cNvCxnSpPr>
            <a:cxnSpLocks/>
          </p:cNvCxnSpPr>
          <p:nvPr/>
        </p:nvCxnSpPr>
        <p:spPr bwMode="auto">
          <a:xfrm>
            <a:off x="-332112" y="4310875"/>
            <a:ext cx="11007653" cy="0"/>
          </a:xfrm>
          <a:prstGeom prst="straightConnector1">
            <a:avLst/>
          </a:prstGeom>
          <a:ln w="31750" cmpd="sng">
            <a:solidFill>
              <a:schemeClr val="tx1"/>
            </a:solidFill>
            <a:prstDash val="solid"/>
            <a:headEnd type="none" w="lg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 bwMode="auto">
          <a:xfrm>
            <a:off x="784043" y="4834409"/>
            <a:ext cx="2547887" cy="1649738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54000" bIns="108000" rtlCol="0" anchor="t" anchorCtr="0"/>
          <a:lstStyle/>
          <a:p>
            <a:pPr defTabSz="457200">
              <a:spcAft>
                <a:spcPts val="600"/>
              </a:spcAft>
              <a:buClr>
                <a:srgbClr val="5182FF"/>
              </a:buClr>
              <a:defRPr/>
            </a:pPr>
            <a:r>
              <a:rPr lang="ru-RU" sz="1400" dirty="0">
                <a:solidFill>
                  <a:schemeClr val="tx1"/>
                </a:solidFill>
                <a:latin typeface="Arial"/>
                <a:cs typeface="Arial"/>
              </a:rPr>
              <a:t>Октябрь 2024</a:t>
            </a:r>
            <a:endParaRPr lang="en-GB"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defTabSz="457200">
              <a:spcAft>
                <a:spcPts val="600"/>
              </a:spcAft>
              <a:buClr>
                <a:srgbClr val="5182FF"/>
              </a:buClr>
              <a:defRPr/>
            </a:pPr>
            <a:r>
              <a:rPr lang="ru-RU" sz="1600" dirty="0">
                <a:solidFill>
                  <a:srgbClr val="1F2024"/>
                </a:solidFill>
                <a:latin typeface="Arial"/>
                <a:cs typeface="Arial"/>
              </a:rPr>
              <a:t>Поддержка </a:t>
            </a:r>
            <a:r>
              <a:rPr lang="en-US" sz="1600" dirty="0">
                <a:solidFill>
                  <a:srgbClr val="1F2024"/>
                </a:solidFill>
                <a:latin typeface="Arial"/>
                <a:cs typeface="Arial"/>
              </a:rPr>
              <a:t>OLAP</a:t>
            </a:r>
            <a:r>
              <a:rPr lang="ru-RU" sz="1600" dirty="0">
                <a:solidFill>
                  <a:srgbClr val="1F2024"/>
                </a:solidFill>
                <a:latin typeface="Arial"/>
                <a:cs typeface="Arial"/>
              </a:rPr>
              <a:t> —</a:t>
            </a:r>
            <a:br>
              <a:rPr lang="ru-RU" sz="1600" dirty="0">
                <a:solidFill>
                  <a:srgbClr val="1F2024"/>
                </a:solidFill>
                <a:latin typeface="Arial"/>
                <a:cs typeface="Arial"/>
              </a:rPr>
            </a:br>
            <a:r>
              <a:rPr lang="ru-RU" sz="1600" dirty="0">
                <a:solidFill>
                  <a:srgbClr val="1F2024"/>
                </a:solidFill>
                <a:latin typeface="Arial"/>
                <a:cs typeface="Arial"/>
              </a:rPr>
              <a:t>аналитических запросов</a:t>
            </a:r>
            <a:br>
              <a:rPr lang="ru-RU" sz="1600" dirty="0">
                <a:solidFill>
                  <a:srgbClr val="1F2024"/>
                </a:solidFill>
                <a:latin typeface="Arial"/>
                <a:cs typeface="Arial"/>
              </a:rPr>
            </a:br>
            <a:r>
              <a:rPr lang="ru-RU" sz="1600" dirty="0">
                <a:solidFill>
                  <a:srgbClr val="1F2024"/>
                </a:solidFill>
                <a:latin typeface="Arial"/>
                <a:cs typeface="Arial"/>
              </a:rPr>
              <a:t>для больших объемов данных </a:t>
            </a:r>
          </a:p>
        </p:txBody>
      </p:sp>
      <p:grpSp>
        <p:nvGrpSpPr>
          <p:cNvPr id="78" name="Группа 77"/>
          <p:cNvGrpSpPr/>
          <p:nvPr/>
        </p:nvGrpSpPr>
        <p:grpSpPr bwMode="auto">
          <a:xfrm>
            <a:off x="749457" y="4259186"/>
            <a:ext cx="108000" cy="405827"/>
            <a:chOff x="1564341" y="8713953"/>
            <a:chExt cx="216000" cy="811653"/>
          </a:xfrm>
          <a:solidFill>
            <a:schemeClr val="tx1"/>
          </a:solidFill>
        </p:grpSpPr>
        <p:cxnSp>
          <p:nvCxnSpPr>
            <p:cNvPr id="29" name="Straight Connector 28"/>
            <p:cNvCxnSpPr>
              <a:cxnSpLocks/>
            </p:cNvCxnSpPr>
            <p:nvPr/>
          </p:nvCxnSpPr>
          <p:spPr bwMode="auto">
            <a:xfrm>
              <a:off x="1672341" y="8827863"/>
              <a:ext cx="0" cy="697743"/>
            </a:xfrm>
            <a:prstGeom prst="line">
              <a:avLst/>
            </a:prstGeom>
            <a:grpFill/>
            <a:ln w="12700" cmpd="sng">
              <a:solidFill>
                <a:schemeClr val="tx1"/>
              </a:solidFill>
              <a:prstDash val="solid"/>
              <a:headEnd type="none" w="lg" len="med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Овал 12"/>
            <p:cNvSpPr>
              <a:spLocks noChangeAspect="1"/>
            </p:cNvSpPr>
            <p:nvPr/>
          </p:nvSpPr>
          <p:spPr bwMode="auto">
            <a:xfrm>
              <a:off x="1564341" y="8713953"/>
              <a:ext cx="216000" cy="2160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000" tIns="108000" rIns="45000" bIns="108000" rtlCol="0" anchor="ctr" anchorCtr="0"/>
            <a:lstStyle/>
            <a:p>
              <a:pPr algn="ctr">
                <a:lnSpc>
                  <a:spcPct val="90000"/>
                </a:lnSpc>
                <a:defRPr/>
              </a:pPr>
              <a:endParaRPr lang="ru-RU" sz="1000" dirty="0">
                <a:ln w="0"/>
                <a:solidFill>
                  <a:schemeClr val="tx1"/>
                </a:solidFill>
                <a:latin typeface="Arial"/>
              </a:endParaRPr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3331930" y="4834410"/>
            <a:ext cx="2297788" cy="1042516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54000" bIns="108000" rtlCol="0" anchor="t" anchorCtr="0"/>
          <a:lstStyle/>
          <a:p>
            <a:pPr defTabSz="457200">
              <a:spcAft>
                <a:spcPts val="600"/>
              </a:spcAft>
              <a:buClr>
                <a:srgbClr val="5182FF"/>
              </a:buClr>
              <a:defRPr/>
            </a:pPr>
            <a:r>
              <a:rPr lang="ru-RU" sz="1400" dirty="0">
                <a:solidFill>
                  <a:schemeClr val="tx1"/>
                </a:solidFill>
                <a:latin typeface="Arial"/>
                <a:cs typeface="Arial"/>
              </a:rPr>
              <a:t>Ноябрь 2024</a:t>
            </a:r>
            <a:endParaRPr lang="en-GB"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defTabSz="457200">
              <a:spcAft>
                <a:spcPts val="600"/>
              </a:spcAft>
              <a:buClr>
                <a:srgbClr val="5182FF"/>
              </a:buClr>
              <a:defRPr/>
            </a:pPr>
            <a:r>
              <a:rPr lang="ru-RU" sz="1600" dirty="0">
                <a:solidFill>
                  <a:srgbClr val="1F2024"/>
                </a:solidFill>
                <a:latin typeface="Arial"/>
                <a:cs typeface="Arial"/>
              </a:rPr>
              <a:t>Запуск программы обучения. Интеграция обучения в образовательные центры партнеров.</a:t>
            </a:r>
            <a:endParaRPr lang="en-GB" sz="1600" dirty="0">
              <a:solidFill>
                <a:srgbClr val="1F2024"/>
              </a:solidFill>
              <a:latin typeface="Arial"/>
              <a:cs typeface="Arial"/>
            </a:endParaRPr>
          </a:p>
        </p:txBody>
      </p:sp>
      <p:grpSp>
        <p:nvGrpSpPr>
          <p:cNvPr id="108" name="Группа 107"/>
          <p:cNvGrpSpPr/>
          <p:nvPr/>
        </p:nvGrpSpPr>
        <p:grpSpPr bwMode="auto">
          <a:xfrm>
            <a:off x="3306009" y="4259186"/>
            <a:ext cx="108000" cy="420501"/>
            <a:chOff x="6648280" y="8518372"/>
            <a:chExt cx="216000" cy="841002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 bwMode="auto">
            <a:xfrm>
              <a:off x="6750398" y="8576868"/>
              <a:ext cx="0" cy="782506"/>
            </a:xfrm>
            <a:prstGeom prst="line">
              <a:avLst/>
            </a:prstGeom>
            <a:solidFill>
              <a:schemeClr val="tx1"/>
            </a:solidFill>
            <a:ln w="12700" cmpd="sng">
              <a:solidFill>
                <a:schemeClr val="tx1"/>
              </a:solidFill>
              <a:prstDash val="solid"/>
              <a:headEnd type="none" w="lg" len="med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Овал 12"/>
            <p:cNvSpPr>
              <a:spLocks noChangeAspect="1"/>
            </p:cNvSpPr>
            <p:nvPr/>
          </p:nvSpPr>
          <p:spPr bwMode="auto">
            <a:xfrm>
              <a:off x="6648280" y="8518372"/>
              <a:ext cx="216000" cy="2160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000" tIns="108000" rIns="45000" bIns="108000" rtlCol="0" anchor="ctr" anchorCtr="0"/>
            <a:lstStyle/>
            <a:p>
              <a:pPr algn="ctr">
                <a:lnSpc>
                  <a:spcPct val="90000"/>
                </a:lnSpc>
                <a:defRPr/>
              </a:pPr>
              <a:endParaRPr lang="ru-RU" sz="1600" dirty="0">
                <a:ln w="0"/>
                <a:solidFill>
                  <a:srgbClr val="5987FF"/>
                </a:solidFill>
                <a:latin typeface="Arial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 bwMode="auto">
          <a:xfrm>
            <a:off x="3353087" y="3013076"/>
            <a:ext cx="2198141" cy="1100085"/>
            <a:chOff x="12300576" y="5273674"/>
            <a:chExt cx="5868334" cy="2936876"/>
          </a:xfrm>
        </p:grpSpPr>
        <p:sp>
          <p:nvSpPr>
            <p:cNvPr id="25" name="Прямоугольник: скругленные углы 24"/>
            <p:cNvSpPr/>
            <p:nvPr/>
          </p:nvSpPr>
          <p:spPr bwMode="auto">
            <a:xfrm>
              <a:off x="12300576" y="5273675"/>
              <a:ext cx="5868334" cy="2936875"/>
            </a:xfrm>
            <a:prstGeom prst="roundRect">
              <a:avLst>
                <a:gd name="adj" fmla="val 11478"/>
              </a:avLst>
            </a:prstGeom>
            <a:solidFill>
              <a:srgbClr val="EFF2FA"/>
            </a:solidFill>
            <a:ln w="19050">
              <a:solidFill>
                <a:srgbClr val="EBEEF9"/>
              </a:solidFill>
            </a:ln>
            <a:effectLst>
              <a:outerShdw blurRad="292100" dist="38100" dir="2700000" sx="99000" sy="99000" algn="tl" rotWithShape="0">
                <a:srgbClr val="848CB2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0" bIns="108000" rtlCol="0" anchor="t" anchorCtr="0"/>
            <a:lstStyle/>
            <a:p>
              <a:pPr>
                <a:defRPr/>
              </a:pPr>
              <a:endParaRPr lang="ru-RU" sz="1600" dirty="0">
                <a:solidFill>
                  <a:schemeClr val="bg1">
                    <a:lumMod val="65000"/>
                  </a:schemeClr>
                </a:solidFill>
                <a:latin typeface="Arial"/>
              </a:endParaRPr>
            </a:p>
          </p:txBody>
        </p:sp>
        <p:pic>
          <p:nvPicPr>
            <p:cNvPr id="27" name="Рисунок 26" descr="Изображение выглядит как снимок экрана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4"/>
            <a:srcRect t="32874" b="23167"/>
            <a:stretch/>
          </p:blipFill>
          <p:spPr bwMode="auto">
            <a:xfrm>
              <a:off x="13228509" y="5273674"/>
              <a:ext cx="4803775" cy="2919361"/>
            </a:xfrm>
            <a:prstGeom prst="roundRect">
              <a:avLst>
                <a:gd name="adj" fmla="val 9175"/>
              </a:avLst>
            </a:prstGeom>
          </p:spPr>
        </p:pic>
      </p:grpSp>
      <p:pic>
        <p:nvPicPr>
          <p:cNvPr id="34" name="Рисунок 33" descr="Изображение выглядит как текст, дизайн, снимок экрана, График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rcRect l="1940" t="58773" r="16236" b="1367"/>
          <a:stretch/>
        </p:blipFill>
        <p:spPr bwMode="auto">
          <a:xfrm>
            <a:off x="790180" y="3017295"/>
            <a:ext cx="2191543" cy="1099636"/>
          </a:xfrm>
          <a:custGeom>
            <a:avLst/>
            <a:gdLst>
              <a:gd name="connsiteX0" fmla="*/ 321873 w 5853112"/>
              <a:gd name="connsiteY0" fmla="*/ 0 h 2936875"/>
              <a:gd name="connsiteX1" fmla="*/ 5516017 w 5853112"/>
              <a:gd name="connsiteY1" fmla="*/ 0 h 2936875"/>
              <a:gd name="connsiteX2" fmla="*/ 5853112 w 5853112"/>
              <a:gd name="connsiteY2" fmla="*/ 337095 h 2936875"/>
              <a:gd name="connsiteX3" fmla="*/ 5853112 w 5853112"/>
              <a:gd name="connsiteY3" fmla="*/ 2599780 h 2936875"/>
              <a:gd name="connsiteX4" fmla="*/ 5516017 w 5853112"/>
              <a:gd name="connsiteY4" fmla="*/ 2936875 h 2936875"/>
              <a:gd name="connsiteX5" fmla="*/ 321873 w 5853112"/>
              <a:gd name="connsiteY5" fmla="*/ 2936875 h 2936875"/>
              <a:gd name="connsiteX6" fmla="*/ 11269 w 5853112"/>
              <a:gd name="connsiteY6" fmla="*/ 2730993 h 2936875"/>
              <a:gd name="connsiteX7" fmla="*/ 3464 w 5853112"/>
              <a:gd name="connsiteY7" fmla="*/ 2705851 h 2936875"/>
              <a:gd name="connsiteX8" fmla="*/ 0 w 5853112"/>
              <a:gd name="connsiteY8" fmla="*/ 2671486 h 2936875"/>
              <a:gd name="connsiteX9" fmla="*/ 0 w 5853112"/>
              <a:gd name="connsiteY9" fmla="*/ 242185 h 2936875"/>
              <a:gd name="connsiteX10" fmla="*/ 11269 w 5853112"/>
              <a:gd name="connsiteY10" fmla="*/ 205883 h 2936875"/>
              <a:gd name="connsiteX11" fmla="*/ 321873 w 5853112"/>
              <a:gd name="connsiteY11" fmla="*/ 0 h 29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53112" h="2936875" extrusionOk="0">
                <a:moveTo>
                  <a:pt x="321873" y="0"/>
                </a:moveTo>
                <a:lnTo>
                  <a:pt x="5516017" y="0"/>
                </a:lnTo>
                <a:cubicBezTo>
                  <a:pt x="5702189" y="0"/>
                  <a:pt x="5853112" y="150923"/>
                  <a:pt x="5853112" y="337095"/>
                </a:cubicBezTo>
                <a:lnTo>
                  <a:pt x="5853112" y="2599780"/>
                </a:lnTo>
                <a:cubicBezTo>
                  <a:pt x="5853112" y="2785952"/>
                  <a:pt x="5702189" y="2936875"/>
                  <a:pt x="5516017" y="2936875"/>
                </a:cubicBezTo>
                <a:lnTo>
                  <a:pt x="321873" y="2936875"/>
                </a:lnTo>
                <a:cubicBezTo>
                  <a:pt x="182244" y="2936875"/>
                  <a:pt x="62443" y="2851981"/>
                  <a:pt x="11269" y="2730993"/>
                </a:cubicBezTo>
                <a:lnTo>
                  <a:pt x="3464" y="2705851"/>
                </a:lnTo>
                <a:lnTo>
                  <a:pt x="0" y="2671486"/>
                </a:lnTo>
                <a:lnTo>
                  <a:pt x="0" y="242185"/>
                </a:lnTo>
                <a:lnTo>
                  <a:pt x="11269" y="205883"/>
                </a:lnTo>
                <a:cubicBezTo>
                  <a:pt x="62443" y="84894"/>
                  <a:pt x="182244" y="0"/>
                  <a:pt x="321873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EBEEF9"/>
            </a:solidFill>
          </a:ln>
          <a:effectLst>
            <a:outerShdw blurRad="266700" dist="38100" dir="2700000" sx="99000" sy="99000" algn="tl" rotWithShape="0">
              <a:srgbClr val="848CB2">
                <a:alpha val="22000"/>
              </a:srgbClr>
            </a:outerShdw>
          </a:effectLst>
        </p:spPr>
      </p:pic>
      <p:sp>
        <p:nvSpPr>
          <p:cNvPr id="165" name="Прямоугольник 164"/>
          <p:cNvSpPr/>
          <p:nvPr/>
        </p:nvSpPr>
        <p:spPr bwMode="auto">
          <a:xfrm>
            <a:off x="749457" y="479378"/>
            <a:ext cx="7145338" cy="1159906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000" tIns="108000" rIns="45000" bIns="108000" rtlCol="0" anchor="ctr" anchorCtr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3600" b="1" dirty="0">
                <a:solidFill>
                  <a:schemeClr val="accent1"/>
                </a:solidFill>
              </a:rPr>
              <a:t>Развитие </a:t>
            </a:r>
            <a:r>
              <a:rPr lang="en-US" sz="3600" b="1" dirty="0">
                <a:solidFill>
                  <a:schemeClr val="accent1"/>
                </a:solidFill>
              </a:rPr>
              <a:t>YDB</a:t>
            </a:r>
            <a:br>
              <a:rPr lang="ru-RU" sz="3600" b="1" dirty="0">
                <a:solidFill>
                  <a:schemeClr val="accent1"/>
                </a:solidFill>
              </a:rPr>
            </a:br>
            <a:r>
              <a:rPr lang="ru-RU" sz="3600" b="1" dirty="0">
                <a:solidFill>
                  <a:schemeClr val="accent1"/>
                </a:solidFill>
              </a:rPr>
              <a:t>в ближайшем будущем</a:t>
            </a:r>
          </a:p>
        </p:txBody>
      </p:sp>
      <p:grpSp>
        <p:nvGrpSpPr>
          <p:cNvPr id="39" name="Группа 38"/>
          <p:cNvGrpSpPr/>
          <p:nvPr/>
        </p:nvGrpSpPr>
        <p:grpSpPr bwMode="auto">
          <a:xfrm>
            <a:off x="8494628" y="2994778"/>
            <a:ext cx="2561996" cy="1115038"/>
            <a:chOff x="34469951" y="4979566"/>
            <a:chExt cx="6747987" cy="2936875"/>
          </a:xfrm>
        </p:grpSpPr>
        <p:sp>
          <p:nvSpPr>
            <p:cNvPr id="40" name="Прямоугольник: скругленные углы 39"/>
            <p:cNvSpPr/>
            <p:nvPr/>
          </p:nvSpPr>
          <p:spPr bwMode="auto">
            <a:xfrm>
              <a:off x="34469951" y="4979566"/>
              <a:ext cx="5788739" cy="2936875"/>
            </a:xfrm>
            <a:prstGeom prst="roundRect">
              <a:avLst>
                <a:gd name="adj" fmla="val 11478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431800" dist="38100" dir="2700000" sx="99000" sy="99000" algn="tl" rotWithShape="0">
                <a:srgbClr val="8E98A8">
                  <a:alpha val="29804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0" bIns="108000" rtlCol="0" anchor="t" anchorCtr="0"/>
            <a:lstStyle/>
            <a:p>
              <a:pPr>
                <a:defRPr/>
              </a:pPr>
              <a:endParaRPr lang="ru-RU" sz="1600" dirty="0">
                <a:solidFill>
                  <a:schemeClr val="bg1">
                    <a:lumMod val="65000"/>
                  </a:schemeClr>
                </a:solidFill>
                <a:latin typeface="Arial"/>
              </a:endParaRPr>
            </a:p>
          </p:txBody>
        </p:sp>
        <p:grpSp>
          <p:nvGrpSpPr>
            <p:cNvPr id="41" name="Рисунок 9"/>
            <p:cNvGrpSpPr/>
            <p:nvPr/>
          </p:nvGrpSpPr>
          <p:grpSpPr bwMode="auto">
            <a:xfrm>
              <a:off x="34937543" y="5129662"/>
              <a:ext cx="2069745" cy="2610137"/>
              <a:chOff x="11521303" y="5038909"/>
              <a:chExt cx="2069745" cy="2610137"/>
            </a:xfrm>
            <a:solidFill>
              <a:srgbClr val="8F0000"/>
            </a:solidFill>
          </p:grpSpPr>
          <p:sp>
            <p:nvSpPr>
              <p:cNvPr id="44" name="Полилиния: фигура 43"/>
              <p:cNvSpPr/>
              <p:nvPr/>
            </p:nvSpPr>
            <p:spPr bwMode="auto">
              <a:xfrm>
                <a:off x="12511243" y="5038909"/>
                <a:ext cx="89864" cy="168135"/>
              </a:xfrm>
              <a:custGeom>
                <a:avLst/>
                <a:gdLst>
                  <a:gd name="connsiteX0" fmla="*/ 27353 w 89864"/>
                  <a:gd name="connsiteY0" fmla="*/ 827 h 168135"/>
                  <a:gd name="connsiteX1" fmla="*/ 62924 w 89864"/>
                  <a:gd name="connsiteY1" fmla="*/ 0 h 168135"/>
                  <a:gd name="connsiteX2" fmla="*/ 62510 w 89864"/>
                  <a:gd name="connsiteY2" fmla="*/ 167515 h 168135"/>
                  <a:gd name="connsiteX3" fmla="*/ 26939 w 89864"/>
                  <a:gd name="connsiteY3" fmla="*/ 168136 h 168135"/>
                  <a:gd name="connsiteX4" fmla="*/ 27353 w 89864"/>
                  <a:gd name="connsiteY4" fmla="*/ 827 h 16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864" h="168135" extrusionOk="0">
                    <a:moveTo>
                      <a:pt x="27353" y="827"/>
                    </a:moveTo>
                    <a:cubicBezTo>
                      <a:pt x="36245" y="620"/>
                      <a:pt x="54031" y="207"/>
                      <a:pt x="62924" y="0"/>
                    </a:cubicBezTo>
                    <a:cubicBezTo>
                      <a:pt x="97874" y="47773"/>
                      <a:pt x="99943" y="120363"/>
                      <a:pt x="62510" y="167515"/>
                    </a:cubicBezTo>
                    <a:cubicBezTo>
                      <a:pt x="53617" y="167722"/>
                      <a:pt x="35832" y="167929"/>
                      <a:pt x="26939" y="168136"/>
                    </a:cubicBezTo>
                    <a:cubicBezTo>
                      <a:pt x="-8219" y="120363"/>
                      <a:pt x="-9873" y="47980"/>
                      <a:pt x="27353" y="827"/>
                    </a:cubicBezTo>
                    <a:close/>
                  </a:path>
                </a:pathLst>
              </a:custGeom>
              <a:grpFill/>
              <a:ln w="20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900" dirty="0">
                  <a:latin typeface="Arial"/>
                </a:endParaRPr>
              </a:p>
            </p:txBody>
          </p:sp>
          <p:sp>
            <p:nvSpPr>
              <p:cNvPr id="45" name="Полилиния: фигура 44"/>
              <p:cNvSpPr/>
              <p:nvPr/>
            </p:nvSpPr>
            <p:spPr bwMode="auto">
              <a:xfrm>
                <a:off x="12368020" y="5141486"/>
                <a:ext cx="376322" cy="232866"/>
              </a:xfrm>
              <a:custGeom>
                <a:avLst/>
                <a:gdLst>
                  <a:gd name="connsiteX0" fmla="*/ 22708 w 376322"/>
                  <a:gd name="connsiteY0" fmla="*/ 65352 h 232866"/>
                  <a:gd name="connsiteX1" fmla="*/ 106672 w 376322"/>
                  <a:gd name="connsiteY1" fmla="*/ 0 h 232866"/>
                  <a:gd name="connsiteX2" fmla="*/ 188155 w 376322"/>
                  <a:gd name="connsiteY2" fmla="*/ 114159 h 232866"/>
                  <a:gd name="connsiteX3" fmla="*/ 269431 w 376322"/>
                  <a:gd name="connsiteY3" fmla="*/ 0 h 232866"/>
                  <a:gd name="connsiteX4" fmla="*/ 353809 w 376322"/>
                  <a:gd name="connsiteY4" fmla="*/ 65145 h 232866"/>
                  <a:gd name="connsiteX5" fmla="*/ 373456 w 376322"/>
                  <a:gd name="connsiteY5" fmla="*/ 180751 h 232866"/>
                  <a:gd name="connsiteX6" fmla="*/ 188155 w 376322"/>
                  <a:gd name="connsiteY6" fmla="*/ 232867 h 232866"/>
                  <a:gd name="connsiteX7" fmla="*/ 2854 w 376322"/>
                  <a:gd name="connsiteY7" fmla="*/ 180958 h 232866"/>
                  <a:gd name="connsiteX8" fmla="*/ 22708 w 376322"/>
                  <a:gd name="connsiteY8" fmla="*/ 65352 h 232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6322" h="232866" extrusionOk="0">
                    <a:moveTo>
                      <a:pt x="22708" y="65352"/>
                    </a:moveTo>
                    <a:cubicBezTo>
                      <a:pt x="46905" y="39087"/>
                      <a:pt x="77926" y="20681"/>
                      <a:pt x="106672" y="0"/>
                    </a:cubicBezTo>
                    <a:cubicBezTo>
                      <a:pt x="129628" y="40741"/>
                      <a:pt x="153825" y="81690"/>
                      <a:pt x="188155" y="114159"/>
                    </a:cubicBezTo>
                    <a:cubicBezTo>
                      <a:pt x="222486" y="81690"/>
                      <a:pt x="246889" y="40948"/>
                      <a:pt x="269431" y="0"/>
                    </a:cubicBezTo>
                    <a:cubicBezTo>
                      <a:pt x="298591" y="20474"/>
                      <a:pt x="328992" y="39501"/>
                      <a:pt x="353809" y="65145"/>
                    </a:cubicBezTo>
                    <a:cubicBezTo>
                      <a:pt x="378833" y="97821"/>
                      <a:pt x="378833" y="141871"/>
                      <a:pt x="373456" y="180751"/>
                    </a:cubicBezTo>
                    <a:cubicBezTo>
                      <a:pt x="326924" y="232247"/>
                      <a:pt x="252266" y="232040"/>
                      <a:pt x="188155" y="232867"/>
                    </a:cubicBezTo>
                    <a:cubicBezTo>
                      <a:pt x="124251" y="232040"/>
                      <a:pt x="49593" y="232247"/>
                      <a:pt x="2854" y="180958"/>
                    </a:cubicBezTo>
                    <a:cubicBezTo>
                      <a:pt x="-2316" y="142078"/>
                      <a:pt x="-2936" y="97821"/>
                      <a:pt x="22708" y="65352"/>
                    </a:cubicBezTo>
                    <a:close/>
                  </a:path>
                </a:pathLst>
              </a:custGeom>
              <a:grpFill/>
              <a:ln w="20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900" dirty="0">
                  <a:latin typeface="Arial"/>
                </a:endParaRPr>
              </a:p>
            </p:txBody>
          </p:sp>
          <p:sp>
            <p:nvSpPr>
              <p:cNvPr id="46" name="Полилиния: фигура 45"/>
              <p:cNvSpPr/>
              <p:nvPr/>
            </p:nvSpPr>
            <p:spPr bwMode="auto">
              <a:xfrm>
                <a:off x="12258684" y="5288656"/>
                <a:ext cx="57277" cy="61710"/>
              </a:xfrm>
              <a:custGeom>
                <a:avLst/>
                <a:gdLst>
                  <a:gd name="connsiteX0" fmla="*/ 11888 w 57278"/>
                  <a:gd name="connsiteY0" fmla="*/ 6283 h 61710"/>
                  <a:gd name="connsiteX1" fmla="*/ 45391 w 57278"/>
                  <a:gd name="connsiteY1" fmla="*/ 55503 h 61710"/>
                  <a:gd name="connsiteX2" fmla="*/ 11888 w 57278"/>
                  <a:gd name="connsiteY2" fmla="*/ 6283 h 6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278" h="61710" extrusionOk="0">
                    <a:moveTo>
                      <a:pt x="11888" y="6283"/>
                    </a:moveTo>
                    <a:cubicBezTo>
                      <a:pt x="42289" y="-18121"/>
                      <a:pt x="75585" y="35029"/>
                      <a:pt x="45391" y="55503"/>
                    </a:cubicBezTo>
                    <a:cubicBezTo>
                      <a:pt x="14990" y="79700"/>
                      <a:pt x="-18306" y="26757"/>
                      <a:pt x="11888" y="6283"/>
                    </a:cubicBezTo>
                    <a:close/>
                  </a:path>
                </a:pathLst>
              </a:custGeom>
              <a:grpFill/>
              <a:ln w="20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900" dirty="0">
                  <a:latin typeface="Arial"/>
                </a:endParaRPr>
              </a:p>
            </p:txBody>
          </p:sp>
          <p:sp>
            <p:nvSpPr>
              <p:cNvPr id="47" name="Полилиния: фигура 46"/>
              <p:cNvSpPr/>
              <p:nvPr/>
            </p:nvSpPr>
            <p:spPr bwMode="auto">
              <a:xfrm>
                <a:off x="12796388" y="5288639"/>
                <a:ext cx="57277" cy="61727"/>
              </a:xfrm>
              <a:custGeom>
                <a:avLst/>
                <a:gdLst>
                  <a:gd name="connsiteX0" fmla="*/ 11888 w 57278"/>
                  <a:gd name="connsiteY0" fmla="*/ 6299 h 61727"/>
                  <a:gd name="connsiteX1" fmla="*/ 45391 w 57278"/>
                  <a:gd name="connsiteY1" fmla="*/ 55520 h 61727"/>
                  <a:gd name="connsiteX2" fmla="*/ 11888 w 57278"/>
                  <a:gd name="connsiteY2" fmla="*/ 6299 h 6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278" h="61727" extrusionOk="0">
                    <a:moveTo>
                      <a:pt x="11888" y="6299"/>
                    </a:moveTo>
                    <a:cubicBezTo>
                      <a:pt x="42289" y="-18104"/>
                      <a:pt x="75585" y="34839"/>
                      <a:pt x="45391" y="55520"/>
                    </a:cubicBezTo>
                    <a:cubicBezTo>
                      <a:pt x="14990" y="79716"/>
                      <a:pt x="-18306" y="26773"/>
                      <a:pt x="11888" y="6299"/>
                    </a:cubicBezTo>
                    <a:close/>
                  </a:path>
                </a:pathLst>
              </a:custGeom>
              <a:grpFill/>
              <a:ln w="20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900" dirty="0">
                  <a:latin typeface="Arial"/>
                </a:endParaRPr>
              </a:p>
            </p:txBody>
          </p:sp>
          <p:sp>
            <p:nvSpPr>
              <p:cNvPr id="48" name="Полилиния: фигура 47"/>
              <p:cNvSpPr/>
              <p:nvPr/>
            </p:nvSpPr>
            <p:spPr bwMode="auto">
              <a:xfrm>
                <a:off x="11521303" y="5324719"/>
                <a:ext cx="2069745" cy="864255"/>
              </a:xfrm>
              <a:custGeom>
                <a:avLst/>
                <a:gdLst>
                  <a:gd name="connsiteX0" fmla="*/ 94925 w 2069745"/>
                  <a:gd name="connsiteY0" fmla="*/ 80862 h 864255"/>
                  <a:gd name="connsiteX1" fmla="*/ 192126 w 2069745"/>
                  <a:gd name="connsiteY1" fmla="*/ 0 h 864255"/>
                  <a:gd name="connsiteX2" fmla="*/ 293876 w 2069745"/>
                  <a:gd name="connsiteY2" fmla="*/ 187369 h 864255"/>
                  <a:gd name="connsiteX3" fmla="*/ 486001 w 2069745"/>
                  <a:gd name="connsiteY3" fmla="*/ 408034 h 864255"/>
                  <a:gd name="connsiteX4" fmla="*/ 578031 w 2069745"/>
                  <a:gd name="connsiteY4" fmla="*/ 484347 h 864255"/>
                  <a:gd name="connsiteX5" fmla="*/ 531086 w 2069745"/>
                  <a:gd name="connsiteY5" fmla="*/ 661582 h 864255"/>
                  <a:gd name="connsiteX6" fmla="*/ 756921 w 2069745"/>
                  <a:gd name="connsiteY6" fmla="*/ 725693 h 864255"/>
                  <a:gd name="connsiteX7" fmla="*/ 824961 w 2069745"/>
                  <a:gd name="connsiteY7" fmla="*/ 549078 h 864255"/>
                  <a:gd name="connsiteX8" fmla="*/ 768089 w 2069745"/>
                  <a:gd name="connsiteY8" fmla="*/ 421684 h 864255"/>
                  <a:gd name="connsiteX9" fmla="*/ 600574 w 2069745"/>
                  <a:gd name="connsiteY9" fmla="*/ 444433 h 864255"/>
                  <a:gd name="connsiteX10" fmla="*/ 690949 w 2069745"/>
                  <a:gd name="connsiteY10" fmla="*/ 355505 h 864255"/>
                  <a:gd name="connsiteX11" fmla="*/ 556110 w 2069745"/>
                  <a:gd name="connsiteY11" fmla="*/ 391283 h 864255"/>
                  <a:gd name="connsiteX12" fmla="*/ 514127 w 2069745"/>
                  <a:gd name="connsiteY12" fmla="*/ 326345 h 864255"/>
                  <a:gd name="connsiteX13" fmla="*/ 688674 w 2069745"/>
                  <a:gd name="connsiteY13" fmla="*/ 193987 h 864255"/>
                  <a:gd name="connsiteX14" fmla="*/ 975725 w 2069745"/>
                  <a:gd name="connsiteY14" fmla="*/ 180337 h 864255"/>
                  <a:gd name="connsiteX15" fmla="*/ 951529 w 2069745"/>
                  <a:gd name="connsiteY15" fmla="*/ 315591 h 864255"/>
                  <a:gd name="connsiteX16" fmla="*/ 1030943 w 2069745"/>
                  <a:gd name="connsiteY16" fmla="*/ 551560 h 864255"/>
                  <a:gd name="connsiteX17" fmla="*/ 1118217 w 2069745"/>
                  <a:gd name="connsiteY17" fmla="*/ 315591 h 864255"/>
                  <a:gd name="connsiteX18" fmla="*/ 1094020 w 2069745"/>
                  <a:gd name="connsiteY18" fmla="*/ 180337 h 864255"/>
                  <a:gd name="connsiteX19" fmla="*/ 1380864 w 2069745"/>
                  <a:gd name="connsiteY19" fmla="*/ 193987 h 864255"/>
                  <a:gd name="connsiteX20" fmla="*/ 1555618 w 2069745"/>
                  <a:gd name="connsiteY20" fmla="*/ 326345 h 864255"/>
                  <a:gd name="connsiteX21" fmla="*/ 1513636 w 2069745"/>
                  <a:gd name="connsiteY21" fmla="*/ 391283 h 864255"/>
                  <a:gd name="connsiteX22" fmla="*/ 1378796 w 2069745"/>
                  <a:gd name="connsiteY22" fmla="*/ 355505 h 864255"/>
                  <a:gd name="connsiteX23" fmla="*/ 1469172 w 2069745"/>
                  <a:gd name="connsiteY23" fmla="*/ 444433 h 864255"/>
                  <a:gd name="connsiteX24" fmla="*/ 1301656 w 2069745"/>
                  <a:gd name="connsiteY24" fmla="*/ 421684 h 864255"/>
                  <a:gd name="connsiteX25" fmla="*/ 1244784 w 2069745"/>
                  <a:gd name="connsiteY25" fmla="*/ 549078 h 864255"/>
                  <a:gd name="connsiteX26" fmla="*/ 1312824 w 2069745"/>
                  <a:gd name="connsiteY26" fmla="*/ 725693 h 864255"/>
                  <a:gd name="connsiteX27" fmla="*/ 1538659 w 2069745"/>
                  <a:gd name="connsiteY27" fmla="*/ 661582 h 864255"/>
                  <a:gd name="connsiteX28" fmla="*/ 1491714 w 2069745"/>
                  <a:gd name="connsiteY28" fmla="*/ 484347 h 864255"/>
                  <a:gd name="connsiteX29" fmla="*/ 1657575 w 2069745"/>
                  <a:gd name="connsiteY29" fmla="*/ 338753 h 864255"/>
                  <a:gd name="connsiteX30" fmla="*/ 1877620 w 2069745"/>
                  <a:gd name="connsiteY30" fmla="*/ 0 h 864255"/>
                  <a:gd name="connsiteX31" fmla="*/ 1958896 w 2069745"/>
                  <a:gd name="connsiteY31" fmla="*/ 53357 h 864255"/>
                  <a:gd name="connsiteX32" fmla="*/ 1953518 w 2069745"/>
                  <a:gd name="connsiteY32" fmla="*/ 241553 h 864255"/>
                  <a:gd name="connsiteX33" fmla="*/ 1783935 w 2069745"/>
                  <a:gd name="connsiteY33" fmla="*/ 420029 h 864255"/>
                  <a:gd name="connsiteX34" fmla="*/ 2029624 w 2069745"/>
                  <a:gd name="connsiteY34" fmla="*/ 247964 h 864255"/>
                  <a:gd name="connsiteX35" fmla="*/ 2069745 w 2069745"/>
                  <a:gd name="connsiteY35" fmla="*/ 336892 h 864255"/>
                  <a:gd name="connsiteX36" fmla="*/ 1996121 w 2069745"/>
                  <a:gd name="connsiteY36" fmla="*/ 470491 h 864255"/>
                  <a:gd name="connsiteX37" fmla="*/ 1773388 w 2069745"/>
                  <a:gd name="connsiteY37" fmla="*/ 585683 h 864255"/>
                  <a:gd name="connsiteX38" fmla="*/ 2057957 w 2069745"/>
                  <a:gd name="connsiteY38" fmla="*/ 529431 h 864255"/>
                  <a:gd name="connsiteX39" fmla="*/ 1999430 w 2069745"/>
                  <a:gd name="connsiteY39" fmla="*/ 682677 h 864255"/>
                  <a:gd name="connsiteX40" fmla="*/ 1728924 w 2069745"/>
                  <a:gd name="connsiteY40" fmla="*/ 692810 h 864255"/>
                  <a:gd name="connsiteX41" fmla="*/ 2009771 w 2069745"/>
                  <a:gd name="connsiteY41" fmla="*/ 715353 h 864255"/>
                  <a:gd name="connsiteX42" fmla="*/ 2003359 w 2069745"/>
                  <a:gd name="connsiteY42" fmla="*/ 802833 h 864255"/>
                  <a:gd name="connsiteX43" fmla="*/ 1897680 w 2069745"/>
                  <a:gd name="connsiteY43" fmla="*/ 864255 h 864255"/>
                  <a:gd name="connsiteX44" fmla="*/ 1677222 w 2069745"/>
                  <a:gd name="connsiteY44" fmla="*/ 810485 h 864255"/>
                  <a:gd name="connsiteX45" fmla="*/ 372050 w 2069745"/>
                  <a:gd name="connsiteY45" fmla="*/ 811105 h 864255"/>
                  <a:gd name="connsiteX46" fmla="*/ 172065 w 2069745"/>
                  <a:gd name="connsiteY46" fmla="*/ 864255 h 864255"/>
                  <a:gd name="connsiteX47" fmla="*/ 66593 w 2069745"/>
                  <a:gd name="connsiteY47" fmla="*/ 802833 h 864255"/>
                  <a:gd name="connsiteX48" fmla="*/ 59768 w 2069745"/>
                  <a:gd name="connsiteY48" fmla="*/ 714732 h 864255"/>
                  <a:gd name="connsiteX49" fmla="*/ 341028 w 2069745"/>
                  <a:gd name="connsiteY49" fmla="*/ 693017 h 864255"/>
                  <a:gd name="connsiteX50" fmla="*/ 70315 w 2069745"/>
                  <a:gd name="connsiteY50" fmla="*/ 682677 h 864255"/>
                  <a:gd name="connsiteX51" fmla="*/ 11788 w 2069745"/>
                  <a:gd name="connsiteY51" fmla="*/ 529431 h 864255"/>
                  <a:gd name="connsiteX52" fmla="*/ 296357 w 2069745"/>
                  <a:gd name="connsiteY52" fmla="*/ 585683 h 864255"/>
                  <a:gd name="connsiteX53" fmla="*/ 120156 w 2069745"/>
                  <a:gd name="connsiteY53" fmla="*/ 505235 h 864255"/>
                  <a:gd name="connsiteX54" fmla="*/ 0 w 2069745"/>
                  <a:gd name="connsiteY54" fmla="*/ 336892 h 864255"/>
                  <a:gd name="connsiteX55" fmla="*/ 40121 w 2069745"/>
                  <a:gd name="connsiteY55" fmla="*/ 247757 h 864255"/>
                  <a:gd name="connsiteX56" fmla="*/ 285810 w 2069745"/>
                  <a:gd name="connsiteY56" fmla="*/ 420029 h 864255"/>
                  <a:gd name="connsiteX57" fmla="*/ 116227 w 2069745"/>
                  <a:gd name="connsiteY57" fmla="*/ 241553 h 864255"/>
                  <a:gd name="connsiteX58" fmla="*/ 94925 w 2069745"/>
                  <a:gd name="connsiteY58" fmla="*/ 80862 h 864255"/>
                  <a:gd name="connsiteX59" fmla="*/ 690122 w 2069745"/>
                  <a:gd name="connsiteY59" fmla="*/ 253341 h 864255"/>
                  <a:gd name="connsiteX60" fmla="*/ 657860 w 2069745"/>
                  <a:gd name="connsiteY60" fmla="*/ 295117 h 864255"/>
                  <a:gd name="connsiteX61" fmla="*/ 766641 w 2069745"/>
                  <a:gd name="connsiteY61" fmla="*/ 294496 h 864255"/>
                  <a:gd name="connsiteX62" fmla="*/ 763953 w 2069745"/>
                  <a:gd name="connsiteY62" fmla="*/ 252307 h 864255"/>
                  <a:gd name="connsiteX63" fmla="*/ 690122 w 2069745"/>
                  <a:gd name="connsiteY63" fmla="*/ 253341 h 864255"/>
                  <a:gd name="connsiteX64" fmla="*/ 1305999 w 2069745"/>
                  <a:gd name="connsiteY64" fmla="*/ 252307 h 864255"/>
                  <a:gd name="connsiteX65" fmla="*/ 1303104 w 2069745"/>
                  <a:gd name="connsiteY65" fmla="*/ 294496 h 864255"/>
                  <a:gd name="connsiteX66" fmla="*/ 1411886 w 2069745"/>
                  <a:gd name="connsiteY66" fmla="*/ 295117 h 864255"/>
                  <a:gd name="connsiteX67" fmla="*/ 1379623 w 2069745"/>
                  <a:gd name="connsiteY67" fmla="*/ 253341 h 864255"/>
                  <a:gd name="connsiteX68" fmla="*/ 1305999 w 2069745"/>
                  <a:gd name="connsiteY68" fmla="*/ 252307 h 864255"/>
                  <a:gd name="connsiteX69" fmla="*/ 295530 w 2069745"/>
                  <a:gd name="connsiteY69" fmla="*/ 424165 h 864255"/>
                  <a:gd name="connsiteX70" fmla="*/ 295530 w 2069745"/>
                  <a:gd name="connsiteY70" fmla="*/ 434092 h 864255"/>
                  <a:gd name="connsiteX71" fmla="*/ 305664 w 2069745"/>
                  <a:gd name="connsiteY71" fmla="*/ 434092 h 864255"/>
                  <a:gd name="connsiteX72" fmla="*/ 305457 w 2069745"/>
                  <a:gd name="connsiteY72" fmla="*/ 424165 h 864255"/>
                  <a:gd name="connsiteX73" fmla="*/ 295530 w 2069745"/>
                  <a:gd name="connsiteY73" fmla="*/ 424165 h 864255"/>
                  <a:gd name="connsiteX74" fmla="*/ 1764081 w 2069745"/>
                  <a:gd name="connsiteY74" fmla="*/ 423959 h 864255"/>
                  <a:gd name="connsiteX75" fmla="*/ 1764081 w 2069745"/>
                  <a:gd name="connsiteY75" fmla="*/ 433885 h 864255"/>
                  <a:gd name="connsiteX76" fmla="*/ 1774008 w 2069745"/>
                  <a:gd name="connsiteY76" fmla="*/ 434092 h 864255"/>
                  <a:gd name="connsiteX77" fmla="*/ 1774008 w 2069745"/>
                  <a:gd name="connsiteY77" fmla="*/ 423959 h 864255"/>
                  <a:gd name="connsiteX78" fmla="*/ 1764081 w 2069745"/>
                  <a:gd name="connsiteY78" fmla="*/ 423959 h 86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069745" h="864255" extrusionOk="0">
                    <a:moveTo>
                      <a:pt x="94925" y="80862"/>
                    </a:moveTo>
                    <a:cubicBezTo>
                      <a:pt x="110436" y="38260"/>
                      <a:pt x="157382" y="23369"/>
                      <a:pt x="192126" y="0"/>
                    </a:cubicBezTo>
                    <a:cubicBezTo>
                      <a:pt x="218804" y="66179"/>
                      <a:pt x="248584" y="131944"/>
                      <a:pt x="293876" y="187369"/>
                    </a:cubicBezTo>
                    <a:cubicBezTo>
                      <a:pt x="354884" y="263268"/>
                      <a:pt x="407207" y="348680"/>
                      <a:pt x="486001" y="408034"/>
                    </a:cubicBezTo>
                    <a:cubicBezTo>
                      <a:pt x="517230" y="432851"/>
                      <a:pt x="550526" y="455187"/>
                      <a:pt x="578031" y="484347"/>
                    </a:cubicBezTo>
                    <a:cubicBezTo>
                      <a:pt x="567691" y="544735"/>
                      <a:pt x="544942" y="602021"/>
                      <a:pt x="531086" y="661582"/>
                    </a:cubicBezTo>
                    <a:cubicBezTo>
                      <a:pt x="601814" y="693431"/>
                      <a:pt x="675232" y="747408"/>
                      <a:pt x="756921" y="725693"/>
                    </a:cubicBezTo>
                    <a:cubicBezTo>
                      <a:pt x="813380" y="688881"/>
                      <a:pt x="842127" y="614430"/>
                      <a:pt x="824961" y="549078"/>
                    </a:cubicBezTo>
                    <a:cubicBezTo>
                      <a:pt x="812139" y="504201"/>
                      <a:pt x="788977" y="463252"/>
                      <a:pt x="768089" y="421684"/>
                    </a:cubicBezTo>
                    <a:cubicBezTo>
                      <a:pt x="712457" y="430990"/>
                      <a:pt x="656619" y="438228"/>
                      <a:pt x="600574" y="444433"/>
                    </a:cubicBezTo>
                    <a:cubicBezTo>
                      <a:pt x="631181" y="415273"/>
                      <a:pt x="661996" y="386319"/>
                      <a:pt x="690949" y="355505"/>
                    </a:cubicBezTo>
                    <a:cubicBezTo>
                      <a:pt x="645658" y="366259"/>
                      <a:pt x="600780" y="378461"/>
                      <a:pt x="556110" y="391283"/>
                    </a:cubicBezTo>
                    <a:cubicBezTo>
                      <a:pt x="542047" y="369775"/>
                      <a:pt x="527984" y="348060"/>
                      <a:pt x="514127" y="326345"/>
                    </a:cubicBezTo>
                    <a:cubicBezTo>
                      <a:pt x="576170" y="287465"/>
                      <a:pt x="636352" y="245276"/>
                      <a:pt x="688674" y="193987"/>
                    </a:cubicBezTo>
                    <a:cubicBezTo>
                      <a:pt x="784427" y="191919"/>
                      <a:pt x="880386" y="191505"/>
                      <a:pt x="975725" y="180337"/>
                    </a:cubicBezTo>
                    <a:cubicBezTo>
                      <a:pt x="962283" y="223974"/>
                      <a:pt x="935397" y="269059"/>
                      <a:pt x="951529" y="315591"/>
                    </a:cubicBezTo>
                    <a:cubicBezTo>
                      <a:pt x="974898" y="395212"/>
                      <a:pt x="1007781" y="471732"/>
                      <a:pt x="1030943" y="551560"/>
                    </a:cubicBezTo>
                    <a:cubicBezTo>
                      <a:pt x="1061758" y="473593"/>
                      <a:pt x="1097122" y="396867"/>
                      <a:pt x="1118217" y="315591"/>
                    </a:cubicBezTo>
                    <a:cubicBezTo>
                      <a:pt x="1133520" y="268852"/>
                      <a:pt x="1107669" y="223767"/>
                      <a:pt x="1094020" y="180337"/>
                    </a:cubicBezTo>
                    <a:cubicBezTo>
                      <a:pt x="1189359" y="191505"/>
                      <a:pt x="1285112" y="191919"/>
                      <a:pt x="1380864" y="193987"/>
                    </a:cubicBezTo>
                    <a:cubicBezTo>
                      <a:pt x="1433394" y="245276"/>
                      <a:pt x="1493575" y="287465"/>
                      <a:pt x="1555618" y="326345"/>
                    </a:cubicBezTo>
                    <a:cubicBezTo>
                      <a:pt x="1541762" y="348060"/>
                      <a:pt x="1527699" y="369775"/>
                      <a:pt x="1513636" y="391283"/>
                    </a:cubicBezTo>
                    <a:cubicBezTo>
                      <a:pt x="1468965" y="378461"/>
                      <a:pt x="1424087" y="366259"/>
                      <a:pt x="1378796" y="355505"/>
                    </a:cubicBezTo>
                    <a:cubicBezTo>
                      <a:pt x="1407749" y="386112"/>
                      <a:pt x="1438357" y="415273"/>
                      <a:pt x="1469172" y="444433"/>
                    </a:cubicBezTo>
                    <a:cubicBezTo>
                      <a:pt x="1413126" y="438228"/>
                      <a:pt x="1357081" y="430990"/>
                      <a:pt x="1301656" y="421684"/>
                    </a:cubicBezTo>
                    <a:cubicBezTo>
                      <a:pt x="1280769" y="463252"/>
                      <a:pt x="1257606" y="504201"/>
                      <a:pt x="1244784" y="549078"/>
                    </a:cubicBezTo>
                    <a:cubicBezTo>
                      <a:pt x="1227619" y="614430"/>
                      <a:pt x="1256365" y="688881"/>
                      <a:pt x="1312824" y="725693"/>
                    </a:cubicBezTo>
                    <a:cubicBezTo>
                      <a:pt x="1394514" y="747615"/>
                      <a:pt x="1467931" y="693431"/>
                      <a:pt x="1538659" y="661582"/>
                    </a:cubicBezTo>
                    <a:cubicBezTo>
                      <a:pt x="1524803" y="602021"/>
                      <a:pt x="1502054" y="544735"/>
                      <a:pt x="1491714" y="484347"/>
                    </a:cubicBezTo>
                    <a:cubicBezTo>
                      <a:pt x="1543416" y="431817"/>
                      <a:pt x="1610629" y="396453"/>
                      <a:pt x="1657575" y="338753"/>
                    </a:cubicBezTo>
                    <a:cubicBezTo>
                      <a:pt x="1740919" y="233074"/>
                      <a:pt x="1833569" y="129876"/>
                      <a:pt x="1877620" y="0"/>
                    </a:cubicBezTo>
                    <a:cubicBezTo>
                      <a:pt x="1905539" y="16545"/>
                      <a:pt x="1934285" y="32055"/>
                      <a:pt x="1958896" y="53357"/>
                    </a:cubicBezTo>
                    <a:cubicBezTo>
                      <a:pt x="1997776" y="107541"/>
                      <a:pt x="2001498" y="191298"/>
                      <a:pt x="1953518" y="241553"/>
                    </a:cubicBezTo>
                    <a:cubicBezTo>
                      <a:pt x="1899128" y="303182"/>
                      <a:pt x="1830467" y="351162"/>
                      <a:pt x="1783935" y="420029"/>
                    </a:cubicBezTo>
                    <a:cubicBezTo>
                      <a:pt x="1879894" y="385078"/>
                      <a:pt x="1956827" y="316831"/>
                      <a:pt x="2029624" y="247964"/>
                    </a:cubicBezTo>
                    <a:cubicBezTo>
                      <a:pt x="2044308" y="276917"/>
                      <a:pt x="2060852" y="305250"/>
                      <a:pt x="2069745" y="336892"/>
                    </a:cubicBezTo>
                    <a:cubicBezTo>
                      <a:pt x="2063334" y="388594"/>
                      <a:pt x="2031486" y="433885"/>
                      <a:pt x="1996121" y="470491"/>
                    </a:cubicBezTo>
                    <a:cubicBezTo>
                      <a:pt x="1933251" y="527777"/>
                      <a:pt x="1848459" y="549285"/>
                      <a:pt x="1773388" y="585683"/>
                    </a:cubicBezTo>
                    <a:cubicBezTo>
                      <a:pt x="1869968" y="576790"/>
                      <a:pt x="1965307" y="557557"/>
                      <a:pt x="2057957" y="529431"/>
                    </a:cubicBezTo>
                    <a:cubicBezTo>
                      <a:pt x="2043480" y="581133"/>
                      <a:pt x="2045755" y="646899"/>
                      <a:pt x="1999430" y="682677"/>
                    </a:cubicBezTo>
                    <a:cubicBezTo>
                      <a:pt x="1909675" y="694051"/>
                      <a:pt x="1818886" y="685158"/>
                      <a:pt x="1728924" y="692810"/>
                    </a:cubicBezTo>
                    <a:cubicBezTo>
                      <a:pt x="1819299" y="723418"/>
                      <a:pt x="1915672" y="733552"/>
                      <a:pt x="2009771" y="715353"/>
                    </a:cubicBezTo>
                    <a:cubicBezTo>
                      <a:pt x="2007702" y="744513"/>
                      <a:pt x="2005428" y="773673"/>
                      <a:pt x="2003359" y="802833"/>
                    </a:cubicBezTo>
                    <a:cubicBezTo>
                      <a:pt x="1967788" y="822893"/>
                      <a:pt x="1932631" y="843367"/>
                      <a:pt x="1897680" y="864255"/>
                    </a:cubicBezTo>
                    <a:cubicBezTo>
                      <a:pt x="1828192" y="833234"/>
                      <a:pt x="1754568" y="806969"/>
                      <a:pt x="1677222" y="810485"/>
                    </a:cubicBezTo>
                    <a:cubicBezTo>
                      <a:pt x="1242095" y="812966"/>
                      <a:pt x="806969" y="811519"/>
                      <a:pt x="372050" y="811105"/>
                    </a:cubicBezTo>
                    <a:cubicBezTo>
                      <a:pt x="301528" y="809864"/>
                      <a:pt x="235556" y="836956"/>
                      <a:pt x="172065" y="864255"/>
                    </a:cubicBezTo>
                    <a:cubicBezTo>
                      <a:pt x="137114" y="843367"/>
                      <a:pt x="101957" y="822893"/>
                      <a:pt x="66593" y="802833"/>
                    </a:cubicBezTo>
                    <a:cubicBezTo>
                      <a:pt x="64318" y="773466"/>
                      <a:pt x="62043" y="744099"/>
                      <a:pt x="59768" y="714732"/>
                    </a:cubicBezTo>
                    <a:cubicBezTo>
                      <a:pt x="153866" y="734172"/>
                      <a:pt x="251480" y="729209"/>
                      <a:pt x="341028" y="693017"/>
                    </a:cubicBezTo>
                    <a:cubicBezTo>
                      <a:pt x="251066" y="685365"/>
                      <a:pt x="160070" y="694051"/>
                      <a:pt x="70315" y="682677"/>
                    </a:cubicBezTo>
                    <a:cubicBezTo>
                      <a:pt x="23783" y="647106"/>
                      <a:pt x="26265" y="581133"/>
                      <a:pt x="11788" y="529431"/>
                    </a:cubicBezTo>
                    <a:cubicBezTo>
                      <a:pt x="104439" y="557557"/>
                      <a:pt x="199778" y="576584"/>
                      <a:pt x="296357" y="585683"/>
                    </a:cubicBezTo>
                    <a:cubicBezTo>
                      <a:pt x="237830" y="558178"/>
                      <a:pt x="175995" y="537910"/>
                      <a:pt x="120156" y="505235"/>
                    </a:cubicBezTo>
                    <a:cubicBezTo>
                      <a:pt x="59975" y="469043"/>
                      <a:pt x="11168" y="407207"/>
                      <a:pt x="0" y="336892"/>
                    </a:cubicBezTo>
                    <a:cubicBezTo>
                      <a:pt x="8893" y="305457"/>
                      <a:pt x="25438" y="276917"/>
                      <a:pt x="40121" y="247757"/>
                    </a:cubicBezTo>
                    <a:cubicBezTo>
                      <a:pt x="112918" y="316831"/>
                      <a:pt x="189851" y="385078"/>
                      <a:pt x="285810" y="420029"/>
                    </a:cubicBezTo>
                    <a:cubicBezTo>
                      <a:pt x="239278" y="351369"/>
                      <a:pt x="170617" y="303182"/>
                      <a:pt x="116227" y="241553"/>
                    </a:cubicBezTo>
                    <a:cubicBezTo>
                      <a:pt x="75072" y="199364"/>
                      <a:pt x="73004" y="132771"/>
                      <a:pt x="94925" y="80862"/>
                    </a:cubicBezTo>
                    <a:moveTo>
                      <a:pt x="690122" y="253341"/>
                    </a:moveTo>
                    <a:cubicBezTo>
                      <a:pt x="682056" y="263888"/>
                      <a:pt x="665925" y="284776"/>
                      <a:pt x="657860" y="295117"/>
                    </a:cubicBezTo>
                    <a:cubicBezTo>
                      <a:pt x="694258" y="295117"/>
                      <a:pt x="730450" y="294703"/>
                      <a:pt x="766641" y="294496"/>
                    </a:cubicBezTo>
                    <a:cubicBezTo>
                      <a:pt x="766021" y="283949"/>
                      <a:pt x="764573" y="262854"/>
                      <a:pt x="763953" y="252307"/>
                    </a:cubicBezTo>
                    <a:cubicBezTo>
                      <a:pt x="739342" y="252721"/>
                      <a:pt x="714732" y="252927"/>
                      <a:pt x="690122" y="253341"/>
                    </a:cubicBezTo>
                    <a:moveTo>
                      <a:pt x="1305999" y="252307"/>
                    </a:moveTo>
                    <a:cubicBezTo>
                      <a:pt x="1305172" y="262854"/>
                      <a:pt x="1303724" y="283949"/>
                      <a:pt x="1303104" y="294496"/>
                    </a:cubicBezTo>
                    <a:cubicBezTo>
                      <a:pt x="1339296" y="294703"/>
                      <a:pt x="1375694" y="294910"/>
                      <a:pt x="1411886" y="295117"/>
                    </a:cubicBezTo>
                    <a:cubicBezTo>
                      <a:pt x="1403820" y="284776"/>
                      <a:pt x="1387689" y="263888"/>
                      <a:pt x="1379623" y="253341"/>
                    </a:cubicBezTo>
                    <a:cubicBezTo>
                      <a:pt x="1355013" y="252927"/>
                      <a:pt x="1330403" y="252721"/>
                      <a:pt x="1305999" y="252307"/>
                    </a:cubicBezTo>
                    <a:moveTo>
                      <a:pt x="295530" y="424165"/>
                    </a:moveTo>
                    <a:lnTo>
                      <a:pt x="295530" y="434092"/>
                    </a:lnTo>
                    <a:lnTo>
                      <a:pt x="305664" y="434092"/>
                    </a:lnTo>
                    <a:lnTo>
                      <a:pt x="305457" y="424165"/>
                    </a:lnTo>
                    <a:lnTo>
                      <a:pt x="295530" y="424165"/>
                    </a:lnTo>
                    <a:moveTo>
                      <a:pt x="1764081" y="423959"/>
                    </a:moveTo>
                    <a:lnTo>
                      <a:pt x="1764081" y="433885"/>
                    </a:lnTo>
                    <a:lnTo>
                      <a:pt x="1774008" y="434092"/>
                    </a:lnTo>
                    <a:lnTo>
                      <a:pt x="1774008" y="423959"/>
                    </a:lnTo>
                    <a:lnTo>
                      <a:pt x="1764081" y="423959"/>
                    </a:lnTo>
                    <a:close/>
                  </a:path>
                </a:pathLst>
              </a:custGeom>
              <a:grpFill/>
              <a:ln w="20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900" dirty="0">
                  <a:latin typeface="Arial"/>
                </a:endParaRPr>
              </a:p>
            </p:txBody>
          </p:sp>
          <p:sp>
            <p:nvSpPr>
              <p:cNvPr id="49" name="Полилиния: фигура 48"/>
              <p:cNvSpPr/>
              <p:nvPr/>
            </p:nvSpPr>
            <p:spPr bwMode="auto">
              <a:xfrm>
                <a:off x="11933267" y="5342330"/>
                <a:ext cx="226042" cy="236143"/>
              </a:xfrm>
              <a:custGeom>
                <a:avLst/>
                <a:gdLst>
                  <a:gd name="connsiteX0" fmla="*/ 0 w 226042"/>
                  <a:gd name="connsiteY0" fmla="*/ 30575 h 236143"/>
                  <a:gd name="connsiteX1" fmla="*/ 204327 w 226042"/>
                  <a:gd name="connsiteY1" fmla="*/ 6585 h 236143"/>
                  <a:gd name="connsiteX2" fmla="*/ 226042 w 226042"/>
                  <a:gd name="connsiteY2" fmla="*/ 162933 h 236143"/>
                  <a:gd name="connsiteX3" fmla="*/ 118708 w 226042"/>
                  <a:gd name="connsiteY3" fmla="*/ 32643 h 236143"/>
                  <a:gd name="connsiteX4" fmla="*/ 68454 w 226042"/>
                  <a:gd name="connsiteY4" fmla="*/ 52911 h 236143"/>
                  <a:gd name="connsiteX5" fmla="*/ 82724 w 226042"/>
                  <a:gd name="connsiteY5" fmla="*/ 233041 h 236143"/>
                  <a:gd name="connsiteX6" fmla="*/ 49427 w 226042"/>
                  <a:gd name="connsiteY6" fmla="*/ 236143 h 236143"/>
                  <a:gd name="connsiteX7" fmla="*/ 0 w 226042"/>
                  <a:gd name="connsiteY7" fmla="*/ 30575 h 236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042" h="236143" extrusionOk="0">
                    <a:moveTo>
                      <a:pt x="0" y="30575"/>
                    </a:moveTo>
                    <a:cubicBezTo>
                      <a:pt x="65145" y="5551"/>
                      <a:pt x="134840" y="-9339"/>
                      <a:pt x="204327" y="6585"/>
                    </a:cubicBezTo>
                    <a:cubicBezTo>
                      <a:pt x="211359" y="58701"/>
                      <a:pt x="219218" y="110817"/>
                      <a:pt x="226042" y="162933"/>
                    </a:cubicBezTo>
                    <a:cubicBezTo>
                      <a:pt x="181785" y="126948"/>
                      <a:pt x="146834" y="81864"/>
                      <a:pt x="118708" y="32643"/>
                    </a:cubicBezTo>
                    <a:cubicBezTo>
                      <a:pt x="101957" y="39261"/>
                      <a:pt x="85205" y="46086"/>
                      <a:pt x="68454" y="52911"/>
                    </a:cubicBezTo>
                    <a:cubicBezTo>
                      <a:pt x="81069" y="111438"/>
                      <a:pt x="111884" y="174514"/>
                      <a:pt x="82724" y="233041"/>
                    </a:cubicBezTo>
                    <a:cubicBezTo>
                      <a:pt x="74451" y="233662"/>
                      <a:pt x="57700" y="235316"/>
                      <a:pt x="49427" y="236143"/>
                    </a:cubicBezTo>
                    <a:cubicBezTo>
                      <a:pt x="23163" y="170378"/>
                      <a:pt x="13443" y="99649"/>
                      <a:pt x="0" y="30575"/>
                    </a:cubicBezTo>
                    <a:close/>
                  </a:path>
                </a:pathLst>
              </a:custGeom>
              <a:grpFill/>
              <a:ln w="20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900" dirty="0">
                  <a:latin typeface="Arial"/>
                </a:endParaRPr>
              </a:p>
            </p:txBody>
          </p:sp>
          <p:sp>
            <p:nvSpPr>
              <p:cNvPr id="50" name="Полилиния: фигура 49"/>
              <p:cNvSpPr/>
              <p:nvPr/>
            </p:nvSpPr>
            <p:spPr bwMode="auto">
              <a:xfrm>
                <a:off x="12953042" y="5342240"/>
                <a:ext cx="226042" cy="236440"/>
              </a:xfrm>
              <a:custGeom>
                <a:avLst/>
                <a:gdLst>
                  <a:gd name="connsiteX0" fmla="*/ 21715 w 226042"/>
                  <a:gd name="connsiteY0" fmla="*/ 6676 h 236440"/>
                  <a:gd name="connsiteX1" fmla="*/ 226042 w 226042"/>
                  <a:gd name="connsiteY1" fmla="*/ 30666 h 236440"/>
                  <a:gd name="connsiteX2" fmla="*/ 176615 w 226042"/>
                  <a:gd name="connsiteY2" fmla="*/ 236441 h 236440"/>
                  <a:gd name="connsiteX3" fmla="*/ 143319 w 226042"/>
                  <a:gd name="connsiteY3" fmla="*/ 232718 h 236440"/>
                  <a:gd name="connsiteX4" fmla="*/ 157588 w 226042"/>
                  <a:gd name="connsiteY4" fmla="*/ 53001 h 236440"/>
                  <a:gd name="connsiteX5" fmla="*/ 107541 w 226042"/>
                  <a:gd name="connsiteY5" fmla="*/ 32734 h 236440"/>
                  <a:gd name="connsiteX6" fmla="*/ 0 w 226042"/>
                  <a:gd name="connsiteY6" fmla="*/ 163023 h 236440"/>
                  <a:gd name="connsiteX7" fmla="*/ 21715 w 226042"/>
                  <a:gd name="connsiteY7" fmla="*/ 6676 h 236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042" h="236440" extrusionOk="0">
                    <a:moveTo>
                      <a:pt x="21715" y="6676"/>
                    </a:moveTo>
                    <a:cubicBezTo>
                      <a:pt x="91203" y="-9455"/>
                      <a:pt x="160897" y="5642"/>
                      <a:pt x="226042" y="30666"/>
                    </a:cubicBezTo>
                    <a:cubicBezTo>
                      <a:pt x="212600" y="99947"/>
                      <a:pt x="202880" y="170469"/>
                      <a:pt x="176615" y="236441"/>
                    </a:cubicBezTo>
                    <a:cubicBezTo>
                      <a:pt x="168343" y="235613"/>
                      <a:pt x="151591" y="233752"/>
                      <a:pt x="143319" y="232718"/>
                    </a:cubicBezTo>
                    <a:cubicBezTo>
                      <a:pt x="113952" y="174398"/>
                      <a:pt x="145180" y="111528"/>
                      <a:pt x="157588" y="53001"/>
                    </a:cubicBezTo>
                    <a:cubicBezTo>
                      <a:pt x="140837" y="46176"/>
                      <a:pt x="124292" y="39352"/>
                      <a:pt x="107541" y="32734"/>
                    </a:cubicBezTo>
                    <a:cubicBezTo>
                      <a:pt x="79208" y="81954"/>
                      <a:pt x="44050" y="126832"/>
                      <a:pt x="0" y="163023"/>
                    </a:cubicBezTo>
                    <a:cubicBezTo>
                      <a:pt x="6825" y="110908"/>
                      <a:pt x="14683" y="58792"/>
                      <a:pt x="21715" y="6676"/>
                    </a:cubicBezTo>
                    <a:close/>
                  </a:path>
                </a:pathLst>
              </a:custGeom>
              <a:grpFill/>
              <a:ln w="20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900" dirty="0">
                  <a:latin typeface="Arial"/>
                </a:endParaRPr>
              </a:p>
            </p:txBody>
          </p:sp>
          <p:sp>
            <p:nvSpPr>
              <p:cNvPr id="51" name="Полилиния: фигура 50"/>
              <p:cNvSpPr/>
              <p:nvPr/>
            </p:nvSpPr>
            <p:spPr bwMode="auto">
              <a:xfrm>
                <a:off x="12181267" y="5356712"/>
                <a:ext cx="211401" cy="143225"/>
              </a:xfrm>
              <a:custGeom>
                <a:avLst/>
                <a:gdLst>
                  <a:gd name="connsiteX0" fmla="*/ 28089 w 211401"/>
                  <a:gd name="connsiteY0" fmla="*/ 7094 h 143225"/>
                  <a:gd name="connsiteX1" fmla="*/ 210702 w 211401"/>
                  <a:gd name="connsiteY1" fmla="*/ 22397 h 143225"/>
                  <a:gd name="connsiteX2" fmla="*/ 206565 w 211401"/>
                  <a:gd name="connsiteY2" fmla="*/ 87749 h 143225"/>
                  <a:gd name="connsiteX3" fmla="*/ 5547 w 211401"/>
                  <a:gd name="connsiteY3" fmla="*/ 87956 h 143225"/>
                  <a:gd name="connsiteX4" fmla="*/ 28089 w 211401"/>
                  <a:gd name="connsiteY4" fmla="*/ 7094 h 1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401" h="143225" extrusionOk="0">
                    <a:moveTo>
                      <a:pt x="28089" y="7094"/>
                    </a:moveTo>
                    <a:cubicBezTo>
                      <a:pt x="87650" y="1717"/>
                      <a:pt x="157345" y="-11519"/>
                      <a:pt x="210702" y="22397"/>
                    </a:cubicBezTo>
                    <a:cubicBezTo>
                      <a:pt x="212356" y="44319"/>
                      <a:pt x="211115" y="66241"/>
                      <a:pt x="206565" y="87749"/>
                    </a:cubicBezTo>
                    <a:cubicBezTo>
                      <a:pt x="168719" y="161787"/>
                      <a:pt x="43600" y="161580"/>
                      <a:pt x="5547" y="87956"/>
                    </a:cubicBezTo>
                    <a:cubicBezTo>
                      <a:pt x="1824" y="59209"/>
                      <a:pt x="-12652" y="14745"/>
                      <a:pt x="28089" y="7094"/>
                    </a:cubicBezTo>
                    <a:close/>
                  </a:path>
                </a:pathLst>
              </a:custGeom>
              <a:grpFill/>
              <a:ln w="20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900" dirty="0">
                  <a:latin typeface="Arial"/>
                </a:endParaRPr>
              </a:p>
            </p:txBody>
          </p:sp>
          <p:sp>
            <p:nvSpPr>
              <p:cNvPr id="52" name="Полилиния: фигура 51"/>
              <p:cNvSpPr/>
              <p:nvPr/>
            </p:nvSpPr>
            <p:spPr bwMode="auto">
              <a:xfrm>
                <a:off x="12718902" y="5356740"/>
                <a:ext cx="211358" cy="143275"/>
              </a:xfrm>
              <a:custGeom>
                <a:avLst/>
                <a:gdLst>
                  <a:gd name="connsiteX0" fmla="*/ 28159 w 211358"/>
                  <a:gd name="connsiteY0" fmla="*/ 7272 h 143275"/>
                  <a:gd name="connsiteX1" fmla="*/ 210564 w 211358"/>
                  <a:gd name="connsiteY1" fmla="*/ 22370 h 143275"/>
                  <a:gd name="connsiteX2" fmla="*/ 206635 w 211358"/>
                  <a:gd name="connsiteY2" fmla="*/ 87721 h 143275"/>
                  <a:gd name="connsiteX3" fmla="*/ 5616 w 211358"/>
                  <a:gd name="connsiteY3" fmla="*/ 87928 h 143275"/>
                  <a:gd name="connsiteX4" fmla="*/ 28159 w 211358"/>
                  <a:gd name="connsiteY4" fmla="*/ 7272 h 14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358" h="143275" extrusionOk="0">
                    <a:moveTo>
                      <a:pt x="28159" y="7272"/>
                    </a:moveTo>
                    <a:cubicBezTo>
                      <a:pt x="87720" y="1689"/>
                      <a:pt x="157414" y="-11547"/>
                      <a:pt x="210564" y="22370"/>
                    </a:cubicBezTo>
                    <a:cubicBezTo>
                      <a:pt x="212425" y="44291"/>
                      <a:pt x="210978" y="66213"/>
                      <a:pt x="206635" y="87721"/>
                    </a:cubicBezTo>
                    <a:cubicBezTo>
                      <a:pt x="168789" y="161759"/>
                      <a:pt x="43462" y="161759"/>
                      <a:pt x="5616" y="87928"/>
                    </a:cubicBezTo>
                    <a:cubicBezTo>
                      <a:pt x="1894" y="58975"/>
                      <a:pt x="-12790" y="14304"/>
                      <a:pt x="28159" y="7272"/>
                    </a:cubicBezTo>
                    <a:close/>
                  </a:path>
                </a:pathLst>
              </a:custGeom>
              <a:grpFill/>
              <a:ln w="20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900" dirty="0">
                  <a:latin typeface="Arial"/>
                </a:endParaRPr>
              </a:p>
            </p:txBody>
          </p:sp>
          <p:sp>
            <p:nvSpPr>
              <p:cNvPr id="53" name="Полилиния: фигура 52"/>
              <p:cNvSpPr/>
              <p:nvPr/>
            </p:nvSpPr>
            <p:spPr bwMode="auto">
              <a:xfrm>
                <a:off x="12408514" y="5382419"/>
                <a:ext cx="110436" cy="120776"/>
              </a:xfrm>
              <a:custGeom>
                <a:avLst/>
                <a:gdLst>
                  <a:gd name="connsiteX0" fmla="*/ 0 w 110436"/>
                  <a:gd name="connsiteY0" fmla="*/ 120776 h 120776"/>
                  <a:gd name="connsiteX1" fmla="*/ 110436 w 110436"/>
                  <a:gd name="connsiteY1" fmla="*/ 0 h 120776"/>
                  <a:gd name="connsiteX2" fmla="*/ 75692 w 110436"/>
                  <a:gd name="connsiteY2" fmla="*/ 82930 h 120776"/>
                  <a:gd name="connsiteX3" fmla="*/ 0 w 110436"/>
                  <a:gd name="connsiteY3" fmla="*/ 120776 h 120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436" h="120776" extrusionOk="0">
                    <a:moveTo>
                      <a:pt x="0" y="120776"/>
                    </a:moveTo>
                    <a:cubicBezTo>
                      <a:pt x="26472" y="71970"/>
                      <a:pt x="60388" y="26472"/>
                      <a:pt x="110436" y="0"/>
                    </a:cubicBezTo>
                    <a:cubicBezTo>
                      <a:pt x="100096" y="27919"/>
                      <a:pt x="91203" y="57079"/>
                      <a:pt x="75692" y="82930"/>
                    </a:cubicBezTo>
                    <a:cubicBezTo>
                      <a:pt x="51909" y="98234"/>
                      <a:pt x="25644" y="108988"/>
                      <a:pt x="0" y="120776"/>
                    </a:cubicBezTo>
                    <a:close/>
                  </a:path>
                </a:pathLst>
              </a:custGeom>
              <a:grpFill/>
              <a:ln w="20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900" dirty="0">
                  <a:latin typeface="Arial"/>
                </a:endParaRPr>
              </a:p>
            </p:txBody>
          </p:sp>
          <p:sp>
            <p:nvSpPr>
              <p:cNvPr id="54" name="Полилиния: фигура 53"/>
              <p:cNvSpPr/>
              <p:nvPr/>
            </p:nvSpPr>
            <p:spPr bwMode="auto">
              <a:xfrm>
                <a:off x="12593401" y="5382212"/>
                <a:ext cx="110642" cy="120983"/>
              </a:xfrm>
              <a:custGeom>
                <a:avLst/>
                <a:gdLst>
                  <a:gd name="connsiteX0" fmla="*/ 0 w 110642"/>
                  <a:gd name="connsiteY0" fmla="*/ 0 h 120983"/>
                  <a:gd name="connsiteX1" fmla="*/ 110643 w 110642"/>
                  <a:gd name="connsiteY1" fmla="*/ 120983 h 120983"/>
                  <a:gd name="connsiteX2" fmla="*/ 34537 w 110642"/>
                  <a:gd name="connsiteY2" fmla="*/ 83137 h 120983"/>
                  <a:gd name="connsiteX3" fmla="*/ 0 w 110642"/>
                  <a:gd name="connsiteY3" fmla="*/ 0 h 12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642" h="120983" extrusionOk="0">
                    <a:moveTo>
                      <a:pt x="0" y="0"/>
                    </a:moveTo>
                    <a:cubicBezTo>
                      <a:pt x="50048" y="26678"/>
                      <a:pt x="83964" y="72383"/>
                      <a:pt x="110643" y="120983"/>
                    </a:cubicBezTo>
                    <a:cubicBezTo>
                      <a:pt x="84792" y="109195"/>
                      <a:pt x="58527" y="98441"/>
                      <a:pt x="34537" y="83137"/>
                    </a:cubicBezTo>
                    <a:cubicBezTo>
                      <a:pt x="19233" y="57079"/>
                      <a:pt x="10340" y="28126"/>
                      <a:pt x="0" y="0"/>
                    </a:cubicBezTo>
                    <a:close/>
                  </a:path>
                </a:pathLst>
              </a:custGeom>
              <a:grpFill/>
              <a:ln w="20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900" dirty="0">
                  <a:latin typeface="Arial"/>
                </a:endParaRPr>
              </a:p>
            </p:txBody>
          </p:sp>
          <p:sp>
            <p:nvSpPr>
              <p:cNvPr id="55" name="Полилиния: фигура 54"/>
              <p:cNvSpPr/>
              <p:nvPr/>
            </p:nvSpPr>
            <p:spPr bwMode="auto">
              <a:xfrm>
                <a:off x="11830937" y="6177651"/>
                <a:ext cx="1450562" cy="1471394"/>
              </a:xfrm>
              <a:custGeom>
                <a:avLst/>
                <a:gdLst>
                  <a:gd name="connsiteX0" fmla="*/ 2234 w 1450562"/>
                  <a:gd name="connsiteY0" fmla="*/ 776 h 1471394"/>
                  <a:gd name="connsiteX1" fmla="*/ 1448243 w 1450562"/>
                  <a:gd name="connsiteY1" fmla="*/ 776 h 1471394"/>
                  <a:gd name="connsiteX2" fmla="*/ 1426941 w 1450562"/>
                  <a:gd name="connsiteY2" fmla="*/ 514903 h 1471394"/>
                  <a:gd name="connsiteX3" fmla="*/ 1351043 w 1450562"/>
                  <a:gd name="connsiteY3" fmla="*/ 750045 h 1471394"/>
                  <a:gd name="connsiteX4" fmla="*/ 1222614 w 1450562"/>
                  <a:gd name="connsiteY4" fmla="*/ 773621 h 1471394"/>
                  <a:gd name="connsiteX5" fmla="*/ 1194695 w 1450562"/>
                  <a:gd name="connsiteY5" fmla="*/ 1010004 h 1471394"/>
                  <a:gd name="connsiteX6" fmla="*/ 725238 w 1450562"/>
                  <a:gd name="connsiteY6" fmla="*/ 1471395 h 1471394"/>
                  <a:gd name="connsiteX7" fmla="*/ 255782 w 1450562"/>
                  <a:gd name="connsiteY7" fmla="*/ 1010004 h 1471394"/>
                  <a:gd name="connsiteX8" fmla="*/ 227862 w 1450562"/>
                  <a:gd name="connsiteY8" fmla="*/ 773621 h 1471394"/>
                  <a:gd name="connsiteX9" fmla="*/ 99434 w 1450562"/>
                  <a:gd name="connsiteY9" fmla="*/ 750252 h 1471394"/>
                  <a:gd name="connsiteX10" fmla="*/ 23535 w 1450562"/>
                  <a:gd name="connsiteY10" fmla="*/ 514903 h 1471394"/>
                  <a:gd name="connsiteX11" fmla="*/ 2234 w 1450562"/>
                  <a:gd name="connsiteY11" fmla="*/ 776 h 1471394"/>
                  <a:gd name="connsiteX12" fmla="*/ 92609 w 1450562"/>
                  <a:gd name="connsiteY12" fmla="*/ 44412 h 1471394"/>
                  <a:gd name="connsiteX13" fmla="*/ 66758 w 1450562"/>
                  <a:gd name="connsiteY13" fmla="*/ 182974 h 1471394"/>
                  <a:gd name="connsiteX14" fmla="*/ 195393 w 1450562"/>
                  <a:gd name="connsiteY14" fmla="*/ 170566 h 1471394"/>
                  <a:gd name="connsiteX15" fmla="*/ 92609 w 1450562"/>
                  <a:gd name="connsiteY15" fmla="*/ 44412 h 1471394"/>
                  <a:gd name="connsiteX16" fmla="*/ 692356 w 1450562"/>
                  <a:gd name="connsiteY16" fmla="*/ 44412 h 1471394"/>
                  <a:gd name="connsiteX17" fmla="*/ 642101 w 1450562"/>
                  <a:gd name="connsiteY17" fmla="*/ 107696 h 1471394"/>
                  <a:gd name="connsiteX18" fmla="*/ 741783 w 1450562"/>
                  <a:gd name="connsiteY18" fmla="*/ 207378 h 1471394"/>
                  <a:gd name="connsiteX19" fmla="*/ 783972 w 1450562"/>
                  <a:gd name="connsiteY19" fmla="*/ 65507 h 1471394"/>
                  <a:gd name="connsiteX20" fmla="*/ 692356 w 1450562"/>
                  <a:gd name="connsiteY20" fmla="*/ 44412 h 1471394"/>
                  <a:gd name="connsiteX21" fmla="*/ 1292102 w 1450562"/>
                  <a:gd name="connsiteY21" fmla="*/ 44412 h 1471394"/>
                  <a:gd name="connsiteX22" fmla="*/ 1240813 w 1450562"/>
                  <a:gd name="connsiteY22" fmla="*/ 124241 h 1471394"/>
                  <a:gd name="connsiteX23" fmla="*/ 1383718 w 1450562"/>
                  <a:gd name="connsiteY23" fmla="*/ 182768 h 1471394"/>
                  <a:gd name="connsiteX24" fmla="*/ 1292102 w 1450562"/>
                  <a:gd name="connsiteY24" fmla="*/ 44412 h 1471394"/>
                  <a:gd name="connsiteX25" fmla="*/ 291146 w 1450562"/>
                  <a:gd name="connsiteY25" fmla="*/ 228265 h 1471394"/>
                  <a:gd name="connsiteX26" fmla="*/ 310586 w 1450562"/>
                  <a:gd name="connsiteY26" fmla="*/ 538686 h 1471394"/>
                  <a:gd name="connsiteX27" fmla="*/ 482444 w 1450562"/>
                  <a:gd name="connsiteY27" fmla="*/ 904531 h 1471394"/>
                  <a:gd name="connsiteX28" fmla="*/ 725238 w 1450562"/>
                  <a:gd name="connsiteY28" fmla="*/ 1144430 h 1471394"/>
                  <a:gd name="connsiteX29" fmla="*/ 968032 w 1450562"/>
                  <a:gd name="connsiteY29" fmla="*/ 904738 h 1471394"/>
                  <a:gd name="connsiteX30" fmla="*/ 1139890 w 1450562"/>
                  <a:gd name="connsiteY30" fmla="*/ 538893 h 1471394"/>
                  <a:gd name="connsiteX31" fmla="*/ 1159330 w 1450562"/>
                  <a:gd name="connsiteY31" fmla="*/ 228059 h 1471394"/>
                  <a:gd name="connsiteX32" fmla="*/ 291146 w 1450562"/>
                  <a:gd name="connsiteY32" fmla="*/ 228265 h 1471394"/>
                  <a:gd name="connsiteX33" fmla="*/ 133971 w 1450562"/>
                  <a:gd name="connsiteY33" fmla="*/ 458030 h 1471394"/>
                  <a:gd name="connsiteX34" fmla="*/ 83716 w 1450562"/>
                  <a:gd name="connsiteY34" fmla="*/ 521314 h 1471394"/>
                  <a:gd name="connsiteX35" fmla="*/ 183398 w 1450562"/>
                  <a:gd name="connsiteY35" fmla="*/ 620996 h 1471394"/>
                  <a:gd name="connsiteX36" fmla="*/ 225381 w 1450562"/>
                  <a:gd name="connsiteY36" fmla="*/ 479125 h 1471394"/>
                  <a:gd name="connsiteX37" fmla="*/ 133971 w 1450562"/>
                  <a:gd name="connsiteY37" fmla="*/ 458030 h 1471394"/>
                  <a:gd name="connsiteX38" fmla="*/ 1250740 w 1450562"/>
                  <a:gd name="connsiteY38" fmla="*/ 458237 h 1471394"/>
                  <a:gd name="connsiteX39" fmla="*/ 1200486 w 1450562"/>
                  <a:gd name="connsiteY39" fmla="*/ 521107 h 1471394"/>
                  <a:gd name="connsiteX40" fmla="*/ 1300374 w 1450562"/>
                  <a:gd name="connsiteY40" fmla="*/ 620996 h 1471394"/>
                  <a:gd name="connsiteX41" fmla="*/ 1342356 w 1450562"/>
                  <a:gd name="connsiteY41" fmla="*/ 479125 h 1471394"/>
                  <a:gd name="connsiteX42" fmla="*/ 1250740 w 1450562"/>
                  <a:gd name="connsiteY42" fmla="*/ 458237 h 1471394"/>
                  <a:gd name="connsiteX43" fmla="*/ 382142 w 1450562"/>
                  <a:gd name="connsiteY43" fmla="*/ 933691 h 1471394"/>
                  <a:gd name="connsiteX44" fmla="*/ 330853 w 1450562"/>
                  <a:gd name="connsiteY44" fmla="*/ 1013520 h 1471394"/>
                  <a:gd name="connsiteX45" fmla="*/ 473758 w 1450562"/>
                  <a:gd name="connsiteY45" fmla="*/ 1072253 h 1471394"/>
                  <a:gd name="connsiteX46" fmla="*/ 382142 w 1450562"/>
                  <a:gd name="connsiteY46" fmla="*/ 933691 h 1471394"/>
                  <a:gd name="connsiteX47" fmla="*/ 1002569 w 1450562"/>
                  <a:gd name="connsiteY47" fmla="*/ 933898 h 1471394"/>
                  <a:gd name="connsiteX48" fmla="*/ 976718 w 1450562"/>
                  <a:gd name="connsiteY48" fmla="*/ 1072253 h 1471394"/>
                  <a:gd name="connsiteX49" fmla="*/ 1105353 w 1450562"/>
                  <a:gd name="connsiteY49" fmla="*/ 1059845 h 1471394"/>
                  <a:gd name="connsiteX50" fmla="*/ 1002569 w 1450562"/>
                  <a:gd name="connsiteY50" fmla="*/ 933898 h 1471394"/>
                  <a:gd name="connsiteX51" fmla="*/ 692356 w 1450562"/>
                  <a:gd name="connsiteY51" fmla="*/ 1181862 h 1471394"/>
                  <a:gd name="connsiteX52" fmla="*/ 645410 w 1450562"/>
                  <a:gd name="connsiteY52" fmla="*/ 1294573 h 1471394"/>
                  <a:gd name="connsiteX53" fmla="*/ 725238 w 1450562"/>
                  <a:gd name="connsiteY53" fmla="*/ 1345862 h 1471394"/>
                  <a:gd name="connsiteX54" fmla="*/ 809410 w 1450562"/>
                  <a:gd name="connsiteY54" fmla="*/ 1261690 h 1471394"/>
                  <a:gd name="connsiteX55" fmla="*/ 692356 w 1450562"/>
                  <a:gd name="connsiteY55" fmla="*/ 1181862 h 147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450562" h="1471394" extrusionOk="0">
                    <a:moveTo>
                      <a:pt x="2234" y="776"/>
                    </a:moveTo>
                    <a:cubicBezTo>
                      <a:pt x="484306" y="-259"/>
                      <a:pt x="966171" y="-259"/>
                      <a:pt x="1448243" y="776"/>
                    </a:cubicBezTo>
                    <a:cubicBezTo>
                      <a:pt x="1447829" y="172220"/>
                      <a:pt x="1461478" y="345526"/>
                      <a:pt x="1426941" y="514903"/>
                    </a:cubicBezTo>
                    <a:cubicBezTo>
                      <a:pt x="1410603" y="595352"/>
                      <a:pt x="1396540" y="679937"/>
                      <a:pt x="1351043" y="750045"/>
                    </a:cubicBezTo>
                    <a:cubicBezTo>
                      <a:pt x="1310094" y="765556"/>
                      <a:pt x="1265630" y="767417"/>
                      <a:pt x="1222614" y="773621"/>
                    </a:cubicBezTo>
                    <a:cubicBezTo>
                      <a:pt x="1206276" y="851381"/>
                      <a:pt x="1218685" y="934105"/>
                      <a:pt x="1194695" y="1010004"/>
                    </a:cubicBezTo>
                    <a:cubicBezTo>
                      <a:pt x="1081570" y="1202130"/>
                      <a:pt x="898544" y="1336969"/>
                      <a:pt x="725238" y="1471395"/>
                    </a:cubicBezTo>
                    <a:cubicBezTo>
                      <a:pt x="551932" y="1336969"/>
                      <a:pt x="368906" y="1202130"/>
                      <a:pt x="255782" y="1010004"/>
                    </a:cubicBezTo>
                    <a:cubicBezTo>
                      <a:pt x="231792" y="934105"/>
                      <a:pt x="243994" y="851381"/>
                      <a:pt x="227862" y="773621"/>
                    </a:cubicBezTo>
                    <a:cubicBezTo>
                      <a:pt x="184846" y="767210"/>
                      <a:pt x="140589" y="765142"/>
                      <a:pt x="99434" y="750252"/>
                    </a:cubicBezTo>
                    <a:cubicBezTo>
                      <a:pt x="54143" y="679937"/>
                      <a:pt x="39873" y="595352"/>
                      <a:pt x="23535" y="514903"/>
                    </a:cubicBezTo>
                    <a:cubicBezTo>
                      <a:pt x="-11002" y="345526"/>
                      <a:pt x="2854" y="172220"/>
                      <a:pt x="2234" y="776"/>
                    </a:cubicBezTo>
                    <a:moveTo>
                      <a:pt x="92609" y="44412"/>
                    </a:moveTo>
                    <a:cubicBezTo>
                      <a:pt x="41527" y="68609"/>
                      <a:pt x="19192" y="144301"/>
                      <a:pt x="66758" y="182974"/>
                    </a:cubicBezTo>
                    <a:cubicBezTo>
                      <a:pt x="99848" y="223923"/>
                      <a:pt x="169129" y="214616"/>
                      <a:pt x="195393" y="170566"/>
                    </a:cubicBezTo>
                    <a:cubicBezTo>
                      <a:pt x="245648" y="107282"/>
                      <a:pt x="165406" y="12150"/>
                      <a:pt x="92609" y="44412"/>
                    </a:cubicBezTo>
                    <a:moveTo>
                      <a:pt x="692356" y="44412"/>
                    </a:moveTo>
                    <a:cubicBezTo>
                      <a:pt x="671675" y="60750"/>
                      <a:pt x="644169" y="78743"/>
                      <a:pt x="642101" y="107696"/>
                    </a:cubicBezTo>
                    <a:cubicBezTo>
                      <a:pt x="628452" y="163741"/>
                      <a:pt x="685738" y="220820"/>
                      <a:pt x="741783" y="207378"/>
                    </a:cubicBezTo>
                    <a:cubicBezTo>
                      <a:pt x="803826" y="197658"/>
                      <a:pt x="836295" y="107075"/>
                      <a:pt x="783972" y="65507"/>
                    </a:cubicBezTo>
                    <a:cubicBezTo>
                      <a:pt x="762671" y="36760"/>
                      <a:pt x="723997" y="35933"/>
                      <a:pt x="692356" y="44412"/>
                    </a:cubicBezTo>
                    <a:moveTo>
                      <a:pt x="1292102" y="44412"/>
                    </a:moveTo>
                    <a:cubicBezTo>
                      <a:pt x="1265837" y="63025"/>
                      <a:pt x="1236057" y="88463"/>
                      <a:pt x="1240813" y="124241"/>
                    </a:cubicBezTo>
                    <a:cubicBezTo>
                      <a:pt x="1235229" y="194969"/>
                      <a:pt x="1338220" y="240881"/>
                      <a:pt x="1383718" y="182768"/>
                    </a:cubicBezTo>
                    <a:cubicBezTo>
                      <a:pt x="1453827" y="125275"/>
                      <a:pt x="1372344" y="8221"/>
                      <a:pt x="1292102" y="44412"/>
                    </a:cubicBezTo>
                    <a:moveTo>
                      <a:pt x="291146" y="228265"/>
                    </a:moveTo>
                    <a:cubicBezTo>
                      <a:pt x="289698" y="331877"/>
                      <a:pt x="283080" y="437556"/>
                      <a:pt x="310586" y="538686"/>
                    </a:cubicBezTo>
                    <a:cubicBezTo>
                      <a:pt x="345537" y="668976"/>
                      <a:pt x="388967" y="803401"/>
                      <a:pt x="482444" y="904531"/>
                    </a:cubicBezTo>
                    <a:cubicBezTo>
                      <a:pt x="559998" y="987875"/>
                      <a:pt x="642928" y="1065842"/>
                      <a:pt x="725238" y="1144430"/>
                    </a:cubicBezTo>
                    <a:cubicBezTo>
                      <a:pt x="807548" y="1065842"/>
                      <a:pt x="890479" y="987875"/>
                      <a:pt x="968032" y="904738"/>
                    </a:cubicBezTo>
                    <a:cubicBezTo>
                      <a:pt x="1061510" y="803401"/>
                      <a:pt x="1104940" y="669182"/>
                      <a:pt x="1139890" y="538893"/>
                    </a:cubicBezTo>
                    <a:cubicBezTo>
                      <a:pt x="1167396" y="437556"/>
                      <a:pt x="1160778" y="331877"/>
                      <a:pt x="1159330" y="228059"/>
                    </a:cubicBezTo>
                    <a:cubicBezTo>
                      <a:pt x="869798" y="227232"/>
                      <a:pt x="580472" y="227025"/>
                      <a:pt x="291146" y="228265"/>
                    </a:cubicBezTo>
                    <a:moveTo>
                      <a:pt x="133971" y="458030"/>
                    </a:moveTo>
                    <a:cubicBezTo>
                      <a:pt x="113290" y="474368"/>
                      <a:pt x="85991" y="492361"/>
                      <a:pt x="83716" y="521314"/>
                    </a:cubicBezTo>
                    <a:cubicBezTo>
                      <a:pt x="70067" y="577359"/>
                      <a:pt x="127353" y="634439"/>
                      <a:pt x="183398" y="620996"/>
                    </a:cubicBezTo>
                    <a:cubicBezTo>
                      <a:pt x="245648" y="611276"/>
                      <a:pt x="277910" y="520487"/>
                      <a:pt x="225381" y="479125"/>
                    </a:cubicBezTo>
                    <a:cubicBezTo>
                      <a:pt x="204286" y="450378"/>
                      <a:pt x="165406" y="449551"/>
                      <a:pt x="133971" y="458030"/>
                    </a:cubicBezTo>
                    <a:moveTo>
                      <a:pt x="1250740" y="458237"/>
                    </a:moveTo>
                    <a:cubicBezTo>
                      <a:pt x="1230059" y="474368"/>
                      <a:pt x="1202554" y="492361"/>
                      <a:pt x="1200486" y="521107"/>
                    </a:cubicBezTo>
                    <a:cubicBezTo>
                      <a:pt x="1186836" y="577359"/>
                      <a:pt x="1244122" y="634645"/>
                      <a:pt x="1300374" y="620996"/>
                    </a:cubicBezTo>
                    <a:cubicBezTo>
                      <a:pt x="1362417" y="611276"/>
                      <a:pt x="1394679" y="520487"/>
                      <a:pt x="1342356" y="479125"/>
                    </a:cubicBezTo>
                    <a:cubicBezTo>
                      <a:pt x="1321055" y="450378"/>
                      <a:pt x="1282175" y="449551"/>
                      <a:pt x="1250740" y="458237"/>
                    </a:cubicBezTo>
                    <a:moveTo>
                      <a:pt x="382142" y="933691"/>
                    </a:moveTo>
                    <a:cubicBezTo>
                      <a:pt x="355877" y="952304"/>
                      <a:pt x="326097" y="977535"/>
                      <a:pt x="330853" y="1013520"/>
                    </a:cubicBezTo>
                    <a:cubicBezTo>
                      <a:pt x="325269" y="1084042"/>
                      <a:pt x="428260" y="1130160"/>
                      <a:pt x="473758" y="1072253"/>
                    </a:cubicBezTo>
                    <a:cubicBezTo>
                      <a:pt x="543867" y="1014760"/>
                      <a:pt x="462384" y="897293"/>
                      <a:pt x="382142" y="933691"/>
                    </a:cubicBezTo>
                    <a:moveTo>
                      <a:pt x="1002569" y="933898"/>
                    </a:moveTo>
                    <a:cubicBezTo>
                      <a:pt x="951074" y="957888"/>
                      <a:pt x="929359" y="1033580"/>
                      <a:pt x="976718" y="1072253"/>
                    </a:cubicBezTo>
                    <a:cubicBezTo>
                      <a:pt x="1009601" y="1113615"/>
                      <a:pt x="1079089" y="1103688"/>
                      <a:pt x="1105353" y="1059845"/>
                    </a:cubicBezTo>
                    <a:cubicBezTo>
                      <a:pt x="1155608" y="996561"/>
                      <a:pt x="1075159" y="901222"/>
                      <a:pt x="1002569" y="933898"/>
                    </a:cubicBezTo>
                    <a:moveTo>
                      <a:pt x="692356" y="1181862"/>
                    </a:moveTo>
                    <a:cubicBezTo>
                      <a:pt x="652028" y="1203784"/>
                      <a:pt x="628865" y="1249696"/>
                      <a:pt x="645410" y="1294573"/>
                    </a:cubicBezTo>
                    <a:cubicBezTo>
                      <a:pt x="663816" y="1320838"/>
                      <a:pt x="689253" y="1350618"/>
                      <a:pt x="725238" y="1345862"/>
                    </a:cubicBezTo>
                    <a:cubicBezTo>
                      <a:pt x="769082" y="1348757"/>
                      <a:pt x="812098" y="1305534"/>
                      <a:pt x="809410" y="1261690"/>
                    </a:cubicBezTo>
                    <a:cubicBezTo>
                      <a:pt x="812512" y="1203577"/>
                      <a:pt x="745712" y="1160354"/>
                      <a:pt x="692356" y="1181862"/>
                    </a:cubicBezTo>
                    <a:close/>
                  </a:path>
                </a:pathLst>
              </a:custGeom>
              <a:grpFill/>
              <a:ln w="20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900" dirty="0">
                  <a:latin typeface="Arial"/>
                </a:endParaRPr>
              </a:p>
            </p:txBody>
          </p:sp>
          <p:sp>
            <p:nvSpPr>
              <p:cNvPr id="56" name="Полилиния: фигура 55"/>
              <p:cNvSpPr/>
              <p:nvPr/>
            </p:nvSpPr>
            <p:spPr bwMode="auto">
              <a:xfrm>
                <a:off x="11708672" y="6188147"/>
                <a:ext cx="83550" cy="135046"/>
              </a:xfrm>
              <a:custGeom>
                <a:avLst/>
                <a:gdLst>
                  <a:gd name="connsiteX0" fmla="*/ 0 w 83550"/>
                  <a:gd name="connsiteY0" fmla="*/ 36398 h 135046"/>
                  <a:gd name="connsiteX1" fmla="*/ 79001 w 83550"/>
                  <a:gd name="connsiteY1" fmla="*/ 0 h 135046"/>
                  <a:gd name="connsiteX2" fmla="*/ 83551 w 83550"/>
                  <a:gd name="connsiteY2" fmla="*/ 135046 h 135046"/>
                  <a:gd name="connsiteX3" fmla="*/ 18199 w 83550"/>
                  <a:gd name="connsiteY3" fmla="*/ 134219 h 135046"/>
                  <a:gd name="connsiteX4" fmla="*/ 0 w 83550"/>
                  <a:gd name="connsiteY4" fmla="*/ 36398 h 135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50" h="135046" extrusionOk="0">
                    <a:moveTo>
                      <a:pt x="0" y="36398"/>
                    </a:moveTo>
                    <a:cubicBezTo>
                      <a:pt x="25438" y="22335"/>
                      <a:pt x="52323" y="11168"/>
                      <a:pt x="79001" y="0"/>
                    </a:cubicBezTo>
                    <a:cubicBezTo>
                      <a:pt x="80862" y="44878"/>
                      <a:pt x="82517" y="89962"/>
                      <a:pt x="83551" y="135046"/>
                    </a:cubicBezTo>
                    <a:cubicBezTo>
                      <a:pt x="67213" y="134840"/>
                      <a:pt x="34537" y="134426"/>
                      <a:pt x="18199" y="134219"/>
                    </a:cubicBezTo>
                    <a:cubicBezTo>
                      <a:pt x="11168" y="101750"/>
                      <a:pt x="3309" y="69488"/>
                      <a:pt x="0" y="36398"/>
                    </a:cubicBezTo>
                    <a:close/>
                  </a:path>
                </a:pathLst>
              </a:custGeom>
              <a:grpFill/>
              <a:ln w="20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900" dirty="0">
                  <a:latin typeface="Arial"/>
                </a:endParaRPr>
              </a:p>
            </p:txBody>
          </p:sp>
          <p:sp>
            <p:nvSpPr>
              <p:cNvPr id="57" name="Полилиния: фигура 56"/>
              <p:cNvSpPr/>
              <p:nvPr/>
            </p:nvSpPr>
            <p:spPr bwMode="auto">
              <a:xfrm>
                <a:off x="13320128" y="6188147"/>
                <a:ext cx="83343" cy="135046"/>
              </a:xfrm>
              <a:custGeom>
                <a:avLst/>
                <a:gdLst>
                  <a:gd name="connsiteX0" fmla="*/ 4550 w 83344"/>
                  <a:gd name="connsiteY0" fmla="*/ 0 h 135046"/>
                  <a:gd name="connsiteX1" fmla="*/ 83344 w 83344"/>
                  <a:gd name="connsiteY1" fmla="*/ 36398 h 135046"/>
                  <a:gd name="connsiteX2" fmla="*/ 65558 w 83344"/>
                  <a:gd name="connsiteY2" fmla="*/ 134219 h 135046"/>
                  <a:gd name="connsiteX3" fmla="*/ 0 w 83344"/>
                  <a:gd name="connsiteY3" fmla="*/ 135046 h 135046"/>
                  <a:gd name="connsiteX4" fmla="*/ 4550 w 83344"/>
                  <a:gd name="connsiteY4" fmla="*/ 0 h 135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44" h="135046" extrusionOk="0">
                    <a:moveTo>
                      <a:pt x="4550" y="0"/>
                    </a:moveTo>
                    <a:cubicBezTo>
                      <a:pt x="31228" y="11168"/>
                      <a:pt x="57906" y="22335"/>
                      <a:pt x="83344" y="36398"/>
                    </a:cubicBezTo>
                    <a:cubicBezTo>
                      <a:pt x="80449" y="69488"/>
                      <a:pt x="72176" y="101750"/>
                      <a:pt x="65558" y="134219"/>
                    </a:cubicBezTo>
                    <a:cubicBezTo>
                      <a:pt x="49014" y="134426"/>
                      <a:pt x="16338" y="134840"/>
                      <a:pt x="0" y="135046"/>
                    </a:cubicBezTo>
                    <a:cubicBezTo>
                      <a:pt x="1034" y="89962"/>
                      <a:pt x="2688" y="45084"/>
                      <a:pt x="4550" y="0"/>
                    </a:cubicBezTo>
                    <a:close/>
                  </a:path>
                </a:pathLst>
              </a:custGeom>
              <a:grpFill/>
              <a:ln w="20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900" dirty="0">
                  <a:latin typeface="Arial"/>
                </a:endParaRPr>
              </a:p>
            </p:txBody>
          </p:sp>
          <p:sp>
            <p:nvSpPr>
              <p:cNvPr id="58" name="Полилиния: фигура 57"/>
              <p:cNvSpPr/>
              <p:nvPr/>
            </p:nvSpPr>
            <p:spPr bwMode="auto">
              <a:xfrm>
                <a:off x="11918583" y="6269629"/>
                <a:ext cx="75485" cy="68660"/>
              </a:xfrm>
              <a:custGeom>
                <a:avLst/>
                <a:gdLst>
                  <a:gd name="connsiteX0" fmla="*/ 0 w 75485"/>
                  <a:gd name="connsiteY0" fmla="*/ 0 h 68660"/>
                  <a:gd name="connsiteX1" fmla="*/ 75485 w 75485"/>
                  <a:gd name="connsiteY1" fmla="*/ 207 h 68660"/>
                  <a:gd name="connsiteX2" fmla="*/ 65972 w 75485"/>
                  <a:gd name="connsiteY2" fmla="*/ 68661 h 68660"/>
                  <a:gd name="connsiteX3" fmla="*/ 9720 w 75485"/>
                  <a:gd name="connsiteY3" fmla="*/ 68661 h 68660"/>
                  <a:gd name="connsiteX4" fmla="*/ 0 w 75485"/>
                  <a:gd name="connsiteY4" fmla="*/ 0 h 6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485" h="68660" extrusionOk="0">
                    <a:moveTo>
                      <a:pt x="0" y="0"/>
                    </a:moveTo>
                    <a:cubicBezTo>
                      <a:pt x="25231" y="207"/>
                      <a:pt x="50461" y="207"/>
                      <a:pt x="75485" y="207"/>
                    </a:cubicBezTo>
                    <a:cubicBezTo>
                      <a:pt x="72176" y="22956"/>
                      <a:pt x="69074" y="45705"/>
                      <a:pt x="65972" y="68661"/>
                    </a:cubicBezTo>
                    <a:cubicBezTo>
                      <a:pt x="47359" y="68661"/>
                      <a:pt x="28540" y="68661"/>
                      <a:pt x="9720" y="68661"/>
                    </a:cubicBezTo>
                    <a:cubicBezTo>
                      <a:pt x="6618" y="45705"/>
                      <a:pt x="3516" y="22956"/>
                      <a:pt x="0" y="0"/>
                    </a:cubicBezTo>
                    <a:close/>
                  </a:path>
                </a:pathLst>
              </a:custGeom>
              <a:grpFill/>
              <a:ln w="20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900" dirty="0">
                  <a:latin typeface="Arial"/>
                </a:endParaRPr>
              </a:p>
            </p:txBody>
          </p:sp>
          <p:sp>
            <p:nvSpPr>
              <p:cNvPr id="59" name="Полилиния: фигура 58"/>
              <p:cNvSpPr/>
              <p:nvPr/>
            </p:nvSpPr>
            <p:spPr bwMode="auto">
              <a:xfrm>
                <a:off x="12518536" y="6269629"/>
                <a:ext cx="75278" cy="68660"/>
              </a:xfrm>
              <a:custGeom>
                <a:avLst/>
                <a:gdLst>
                  <a:gd name="connsiteX0" fmla="*/ 0 w 75278"/>
                  <a:gd name="connsiteY0" fmla="*/ 0 h 68660"/>
                  <a:gd name="connsiteX1" fmla="*/ 75278 w 75278"/>
                  <a:gd name="connsiteY1" fmla="*/ 0 h 68660"/>
                  <a:gd name="connsiteX2" fmla="*/ 65972 w 75278"/>
                  <a:gd name="connsiteY2" fmla="*/ 68661 h 68660"/>
                  <a:gd name="connsiteX3" fmla="*/ 9513 w 75278"/>
                  <a:gd name="connsiteY3" fmla="*/ 68661 h 68660"/>
                  <a:gd name="connsiteX4" fmla="*/ 0 w 75278"/>
                  <a:gd name="connsiteY4" fmla="*/ 0 h 6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278" h="68660" extrusionOk="0">
                    <a:moveTo>
                      <a:pt x="0" y="0"/>
                    </a:moveTo>
                    <a:cubicBezTo>
                      <a:pt x="25024" y="207"/>
                      <a:pt x="50048" y="207"/>
                      <a:pt x="75278" y="0"/>
                    </a:cubicBezTo>
                    <a:cubicBezTo>
                      <a:pt x="71970" y="22956"/>
                      <a:pt x="68867" y="45705"/>
                      <a:pt x="65972" y="68661"/>
                    </a:cubicBezTo>
                    <a:cubicBezTo>
                      <a:pt x="47152" y="68661"/>
                      <a:pt x="28333" y="68661"/>
                      <a:pt x="9513" y="68661"/>
                    </a:cubicBezTo>
                    <a:cubicBezTo>
                      <a:pt x="6411" y="45705"/>
                      <a:pt x="3309" y="22749"/>
                      <a:pt x="0" y="0"/>
                    </a:cubicBezTo>
                    <a:close/>
                  </a:path>
                </a:pathLst>
              </a:custGeom>
              <a:grpFill/>
              <a:ln w="20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900" dirty="0">
                  <a:latin typeface="Arial"/>
                </a:endParaRPr>
              </a:p>
            </p:txBody>
          </p:sp>
          <p:sp>
            <p:nvSpPr>
              <p:cNvPr id="60" name="Полилиния: фигура 59"/>
              <p:cNvSpPr/>
              <p:nvPr/>
            </p:nvSpPr>
            <p:spPr bwMode="auto">
              <a:xfrm>
                <a:off x="13118281" y="6269629"/>
                <a:ext cx="75278" cy="68660"/>
              </a:xfrm>
              <a:custGeom>
                <a:avLst/>
                <a:gdLst>
                  <a:gd name="connsiteX0" fmla="*/ 0 w 75278"/>
                  <a:gd name="connsiteY0" fmla="*/ 0 h 68660"/>
                  <a:gd name="connsiteX1" fmla="*/ 75278 w 75278"/>
                  <a:gd name="connsiteY1" fmla="*/ 0 h 68660"/>
                  <a:gd name="connsiteX2" fmla="*/ 65765 w 75278"/>
                  <a:gd name="connsiteY2" fmla="*/ 68661 h 68660"/>
                  <a:gd name="connsiteX3" fmla="*/ 9513 w 75278"/>
                  <a:gd name="connsiteY3" fmla="*/ 68454 h 68660"/>
                  <a:gd name="connsiteX4" fmla="*/ 0 w 75278"/>
                  <a:gd name="connsiteY4" fmla="*/ 0 h 6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278" h="68660" extrusionOk="0">
                    <a:moveTo>
                      <a:pt x="0" y="0"/>
                    </a:moveTo>
                    <a:cubicBezTo>
                      <a:pt x="25024" y="207"/>
                      <a:pt x="50255" y="207"/>
                      <a:pt x="75278" y="0"/>
                    </a:cubicBezTo>
                    <a:cubicBezTo>
                      <a:pt x="71970" y="22956"/>
                      <a:pt x="68867" y="45705"/>
                      <a:pt x="65765" y="68661"/>
                    </a:cubicBezTo>
                    <a:cubicBezTo>
                      <a:pt x="46946" y="68661"/>
                      <a:pt x="28333" y="68454"/>
                      <a:pt x="9513" y="68454"/>
                    </a:cubicBezTo>
                    <a:cubicBezTo>
                      <a:pt x="6411" y="45705"/>
                      <a:pt x="3309" y="22956"/>
                      <a:pt x="0" y="0"/>
                    </a:cubicBezTo>
                    <a:close/>
                  </a:path>
                </a:pathLst>
              </a:custGeom>
              <a:grpFill/>
              <a:ln w="20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900" dirty="0">
                  <a:latin typeface="Arial"/>
                </a:endParaRPr>
              </a:p>
            </p:txBody>
          </p:sp>
          <p:sp>
            <p:nvSpPr>
              <p:cNvPr id="61" name="Полилиния: фигура 60"/>
              <p:cNvSpPr/>
              <p:nvPr/>
            </p:nvSpPr>
            <p:spPr bwMode="auto">
              <a:xfrm>
                <a:off x="12282774" y="6468218"/>
                <a:ext cx="546803" cy="741565"/>
              </a:xfrm>
              <a:custGeom>
                <a:avLst/>
                <a:gdLst>
                  <a:gd name="connsiteX0" fmla="*/ 179510 w 546803"/>
                  <a:gd name="connsiteY0" fmla="*/ 6980 h 741565"/>
                  <a:gd name="connsiteX1" fmla="*/ 367293 w 546803"/>
                  <a:gd name="connsiteY1" fmla="*/ 6980 h 741565"/>
                  <a:gd name="connsiteX2" fmla="*/ 401003 w 546803"/>
                  <a:gd name="connsiteY2" fmla="*/ 143681 h 741565"/>
                  <a:gd name="connsiteX3" fmla="*/ 328413 w 546803"/>
                  <a:gd name="connsiteY3" fmla="*/ 241915 h 741565"/>
                  <a:gd name="connsiteX4" fmla="*/ 305871 w 546803"/>
                  <a:gd name="connsiteY4" fmla="*/ 344699 h 741565"/>
                  <a:gd name="connsiteX5" fmla="*/ 418375 w 546803"/>
                  <a:gd name="connsiteY5" fmla="*/ 294651 h 741565"/>
                  <a:gd name="connsiteX6" fmla="*/ 354057 w 546803"/>
                  <a:gd name="connsiteY6" fmla="*/ 373859 h 741565"/>
                  <a:gd name="connsiteX7" fmla="*/ 503167 w 546803"/>
                  <a:gd name="connsiteY7" fmla="*/ 325259 h 741565"/>
                  <a:gd name="connsiteX8" fmla="*/ 415066 w 546803"/>
                  <a:gd name="connsiteY8" fmla="*/ 392058 h 741565"/>
                  <a:gd name="connsiteX9" fmla="*/ 546803 w 546803"/>
                  <a:gd name="connsiteY9" fmla="*/ 393092 h 741565"/>
                  <a:gd name="connsiteX10" fmla="*/ 515782 w 546803"/>
                  <a:gd name="connsiteY10" fmla="*/ 433420 h 741565"/>
                  <a:gd name="connsiteX11" fmla="*/ 374531 w 546803"/>
                  <a:gd name="connsiteY11" fmla="*/ 409223 h 741565"/>
                  <a:gd name="connsiteX12" fmla="*/ 489517 w 546803"/>
                  <a:gd name="connsiteY12" fmla="*/ 497531 h 741565"/>
                  <a:gd name="connsiteX13" fmla="*/ 313729 w 546803"/>
                  <a:gd name="connsiteY13" fmla="*/ 416048 h 741565"/>
                  <a:gd name="connsiteX14" fmla="*/ 289946 w 546803"/>
                  <a:gd name="connsiteY14" fmla="*/ 741566 h 741565"/>
                  <a:gd name="connsiteX15" fmla="*/ 256857 w 546803"/>
                  <a:gd name="connsiteY15" fmla="*/ 741359 h 741565"/>
                  <a:gd name="connsiteX16" fmla="*/ 233074 w 546803"/>
                  <a:gd name="connsiteY16" fmla="*/ 416048 h 741565"/>
                  <a:gd name="connsiteX17" fmla="*/ 57286 w 546803"/>
                  <a:gd name="connsiteY17" fmla="*/ 497738 h 741565"/>
                  <a:gd name="connsiteX18" fmla="*/ 172272 w 546803"/>
                  <a:gd name="connsiteY18" fmla="*/ 409430 h 741565"/>
                  <a:gd name="connsiteX19" fmla="*/ 31228 w 546803"/>
                  <a:gd name="connsiteY19" fmla="*/ 433420 h 741565"/>
                  <a:gd name="connsiteX20" fmla="*/ 0 w 546803"/>
                  <a:gd name="connsiteY20" fmla="*/ 393092 h 741565"/>
                  <a:gd name="connsiteX21" fmla="*/ 131944 w 546803"/>
                  <a:gd name="connsiteY21" fmla="*/ 392058 h 741565"/>
                  <a:gd name="connsiteX22" fmla="*/ 43430 w 546803"/>
                  <a:gd name="connsiteY22" fmla="*/ 325259 h 741565"/>
                  <a:gd name="connsiteX23" fmla="*/ 192746 w 546803"/>
                  <a:gd name="connsiteY23" fmla="*/ 373859 h 741565"/>
                  <a:gd name="connsiteX24" fmla="*/ 128428 w 546803"/>
                  <a:gd name="connsiteY24" fmla="*/ 294238 h 741565"/>
                  <a:gd name="connsiteX25" fmla="*/ 240933 w 546803"/>
                  <a:gd name="connsiteY25" fmla="*/ 344699 h 741565"/>
                  <a:gd name="connsiteX26" fmla="*/ 218390 w 546803"/>
                  <a:gd name="connsiteY26" fmla="*/ 241915 h 741565"/>
                  <a:gd name="connsiteX27" fmla="*/ 145594 w 546803"/>
                  <a:gd name="connsiteY27" fmla="*/ 143887 h 741565"/>
                  <a:gd name="connsiteX28" fmla="*/ 179510 w 546803"/>
                  <a:gd name="connsiteY28" fmla="*/ 6980 h 741565"/>
                  <a:gd name="connsiteX29" fmla="*/ 213427 w 546803"/>
                  <a:gd name="connsiteY29" fmla="*/ 51444 h 741565"/>
                  <a:gd name="connsiteX30" fmla="*/ 228938 w 546803"/>
                  <a:gd name="connsiteY30" fmla="*/ 91565 h 741565"/>
                  <a:gd name="connsiteX31" fmla="*/ 213427 w 546803"/>
                  <a:gd name="connsiteY31" fmla="*/ 51444 h 741565"/>
                  <a:gd name="connsiteX32" fmla="*/ 256857 w 546803"/>
                  <a:gd name="connsiteY32" fmla="*/ 46480 h 741565"/>
                  <a:gd name="connsiteX33" fmla="*/ 289946 w 546803"/>
                  <a:gd name="connsiteY33" fmla="*/ 96528 h 741565"/>
                  <a:gd name="connsiteX34" fmla="*/ 256857 w 546803"/>
                  <a:gd name="connsiteY34" fmla="*/ 46480 h 741565"/>
                  <a:gd name="connsiteX35" fmla="*/ 317866 w 546803"/>
                  <a:gd name="connsiteY35" fmla="*/ 51444 h 741565"/>
                  <a:gd name="connsiteX36" fmla="*/ 333376 w 546803"/>
                  <a:gd name="connsiteY36" fmla="*/ 91565 h 741565"/>
                  <a:gd name="connsiteX37" fmla="*/ 317866 w 546803"/>
                  <a:gd name="connsiteY37" fmla="*/ 51444 h 74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46803" h="741565" extrusionOk="0">
                    <a:moveTo>
                      <a:pt x="179510" y="6980"/>
                    </a:moveTo>
                    <a:cubicBezTo>
                      <a:pt x="241760" y="-2327"/>
                      <a:pt x="305043" y="-2327"/>
                      <a:pt x="367293" y="6980"/>
                    </a:cubicBezTo>
                    <a:cubicBezTo>
                      <a:pt x="378254" y="52685"/>
                      <a:pt x="394178" y="97149"/>
                      <a:pt x="401003" y="143681"/>
                    </a:cubicBezTo>
                    <a:cubicBezTo>
                      <a:pt x="385492" y="181940"/>
                      <a:pt x="350541" y="207585"/>
                      <a:pt x="328413" y="241915"/>
                    </a:cubicBezTo>
                    <a:cubicBezTo>
                      <a:pt x="314970" y="274591"/>
                      <a:pt x="312282" y="310369"/>
                      <a:pt x="305871" y="344699"/>
                    </a:cubicBezTo>
                    <a:cubicBezTo>
                      <a:pt x="343510" y="328568"/>
                      <a:pt x="380942" y="311403"/>
                      <a:pt x="418375" y="294651"/>
                    </a:cubicBezTo>
                    <a:cubicBezTo>
                      <a:pt x="396867" y="320916"/>
                      <a:pt x="375565" y="347594"/>
                      <a:pt x="354057" y="373859"/>
                    </a:cubicBezTo>
                    <a:cubicBezTo>
                      <a:pt x="403485" y="356901"/>
                      <a:pt x="452912" y="339736"/>
                      <a:pt x="503167" y="325259"/>
                    </a:cubicBezTo>
                    <a:cubicBezTo>
                      <a:pt x="474006" y="348008"/>
                      <a:pt x="444433" y="369930"/>
                      <a:pt x="415066" y="392058"/>
                    </a:cubicBezTo>
                    <a:cubicBezTo>
                      <a:pt x="458909" y="392472"/>
                      <a:pt x="502753" y="392679"/>
                      <a:pt x="546803" y="393092"/>
                    </a:cubicBezTo>
                    <a:cubicBezTo>
                      <a:pt x="538944" y="403226"/>
                      <a:pt x="523434" y="423287"/>
                      <a:pt x="515782" y="433420"/>
                    </a:cubicBezTo>
                    <a:cubicBezTo>
                      <a:pt x="468629" y="424734"/>
                      <a:pt x="421684" y="416669"/>
                      <a:pt x="374531" y="409223"/>
                    </a:cubicBezTo>
                    <a:cubicBezTo>
                      <a:pt x="413411" y="437970"/>
                      <a:pt x="452705" y="466096"/>
                      <a:pt x="489517" y="497531"/>
                    </a:cubicBezTo>
                    <a:cubicBezTo>
                      <a:pt x="427474" y="478711"/>
                      <a:pt x="369154" y="449758"/>
                      <a:pt x="313729" y="416048"/>
                    </a:cubicBezTo>
                    <a:cubicBezTo>
                      <a:pt x="314763" y="524623"/>
                      <a:pt x="325104" y="636713"/>
                      <a:pt x="289946" y="741566"/>
                    </a:cubicBezTo>
                    <a:cubicBezTo>
                      <a:pt x="281674" y="741566"/>
                      <a:pt x="265129" y="741359"/>
                      <a:pt x="256857" y="741359"/>
                    </a:cubicBezTo>
                    <a:cubicBezTo>
                      <a:pt x="221493" y="636713"/>
                      <a:pt x="231833" y="524623"/>
                      <a:pt x="233074" y="416048"/>
                    </a:cubicBezTo>
                    <a:cubicBezTo>
                      <a:pt x="177649" y="449758"/>
                      <a:pt x="119329" y="478711"/>
                      <a:pt x="57286" y="497738"/>
                    </a:cubicBezTo>
                    <a:cubicBezTo>
                      <a:pt x="94098" y="466303"/>
                      <a:pt x="133392" y="437970"/>
                      <a:pt x="172272" y="409430"/>
                    </a:cubicBezTo>
                    <a:cubicBezTo>
                      <a:pt x="125120" y="416669"/>
                      <a:pt x="78174" y="424734"/>
                      <a:pt x="31228" y="433420"/>
                    </a:cubicBezTo>
                    <a:cubicBezTo>
                      <a:pt x="23369" y="423287"/>
                      <a:pt x="7859" y="403226"/>
                      <a:pt x="0" y="393092"/>
                    </a:cubicBezTo>
                    <a:cubicBezTo>
                      <a:pt x="43844" y="392679"/>
                      <a:pt x="87894" y="392265"/>
                      <a:pt x="131944" y="392058"/>
                    </a:cubicBezTo>
                    <a:cubicBezTo>
                      <a:pt x="102371" y="369930"/>
                      <a:pt x="72590" y="348008"/>
                      <a:pt x="43430" y="325259"/>
                    </a:cubicBezTo>
                    <a:cubicBezTo>
                      <a:pt x="93685" y="339736"/>
                      <a:pt x="143319" y="356694"/>
                      <a:pt x="192746" y="373859"/>
                    </a:cubicBezTo>
                    <a:cubicBezTo>
                      <a:pt x="171031" y="347594"/>
                      <a:pt x="149730" y="320916"/>
                      <a:pt x="128428" y="294238"/>
                    </a:cubicBezTo>
                    <a:cubicBezTo>
                      <a:pt x="165861" y="311403"/>
                      <a:pt x="203087" y="328568"/>
                      <a:pt x="240933" y="344699"/>
                    </a:cubicBezTo>
                    <a:cubicBezTo>
                      <a:pt x="234521" y="310162"/>
                      <a:pt x="231626" y="274591"/>
                      <a:pt x="218390" y="241915"/>
                    </a:cubicBezTo>
                    <a:cubicBezTo>
                      <a:pt x="196055" y="207791"/>
                      <a:pt x="161932" y="181734"/>
                      <a:pt x="145594" y="143887"/>
                    </a:cubicBezTo>
                    <a:cubicBezTo>
                      <a:pt x="152625" y="97355"/>
                      <a:pt x="168549" y="52685"/>
                      <a:pt x="179510" y="6980"/>
                    </a:cubicBezTo>
                    <a:moveTo>
                      <a:pt x="213427" y="51444"/>
                    </a:moveTo>
                    <a:cubicBezTo>
                      <a:pt x="193987" y="75227"/>
                      <a:pt x="199157" y="88669"/>
                      <a:pt x="228938" y="91565"/>
                    </a:cubicBezTo>
                    <a:cubicBezTo>
                      <a:pt x="248171" y="67782"/>
                      <a:pt x="243001" y="54546"/>
                      <a:pt x="213427" y="51444"/>
                    </a:cubicBezTo>
                    <a:moveTo>
                      <a:pt x="256857" y="46480"/>
                    </a:moveTo>
                    <a:cubicBezTo>
                      <a:pt x="227283" y="66954"/>
                      <a:pt x="259132" y="120932"/>
                      <a:pt x="289946" y="96528"/>
                    </a:cubicBezTo>
                    <a:cubicBezTo>
                      <a:pt x="319313" y="76054"/>
                      <a:pt x="287465" y="22077"/>
                      <a:pt x="256857" y="46480"/>
                    </a:cubicBezTo>
                    <a:moveTo>
                      <a:pt x="317866" y="51444"/>
                    </a:moveTo>
                    <a:cubicBezTo>
                      <a:pt x="298632" y="75227"/>
                      <a:pt x="303803" y="88463"/>
                      <a:pt x="333376" y="91565"/>
                    </a:cubicBezTo>
                    <a:cubicBezTo>
                      <a:pt x="352816" y="67782"/>
                      <a:pt x="347646" y="54339"/>
                      <a:pt x="317866" y="51444"/>
                    </a:cubicBezTo>
                    <a:close/>
                  </a:path>
                </a:pathLst>
              </a:custGeom>
              <a:grpFill/>
              <a:ln w="20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900" dirty="0">
                  <a:latin typeface="Arial"/>
                </a:endParaRPr>
              </a:p>
            </p:txBody>
          </p:sp>
          <p:sp>
            <p:nvSpPr>
              <p:cNvPr id="62" name="Полилиния: фигура 61"/>
              <p:cNvSpPr/>
              <p:nvPr/>
            </p:nvSpPr>
            <p:spPr bwMode="auto">
              <a:xfrm>
                <a:off x="11960152" y="6683248"/>
                <a:ext cx="75485" cy="68867"/>
              </a:xfrm>
              <a:custGeom>
                <a:avLst/>
                <a:gdLst>
                  <a:gd name="connsiteX0" fmla="*/ 0 w 75485"/>
                  <a:gd name="connsiteY0" fmla="*/ 0 h 68867"/>
                  <a:gd name="connsiteX1" fmla="*/ 75485 w 75485"/>
                  <a:gd name="connsiteY1" fmla="*/ 0 h 68867"/>
                  <a:gd name="connsiteX2" fmla="*/ 65765 w 75485"/>
                  <a:gd name="connsiteY2" fmla="*/ 68454 h 68867"/>
                  <a:gd name="connsiteX3" fmla="*/ 9306 w 75485"/>
                  <a:gd name="connsiteY3" fmla="*/ 68867 h 68867"/>
                  <a:gd name="connsiteX4" fmla="*/ 0 w 75485"/>
                  <a:gd name="connsiteY4" fmla="*/ 0 h 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485" h="68867" extrusionOk="0">
                    <a:moveTo>
                      <a:pt x="0" y="0"/>
                    </a:moveTo>
                    <a:cubicBezTo>
                      <a:pt x="25024" y="207"/>
                      <a:pt x="50255" y="207"/>
                      <a:pt x="75485" y="0"/>
                    </a:cubicBezTo>
                    <a:cubicBezTo>
                      <a:pt x="71970" y="22749"/>
                      <a:pt x="68867" y="45705"/>
                      <a:pt x="65765" y="68454"/>
                    </a:cubicBezTo>
                    <a:cubicBezTo>
                      <a:pt x="46946" y="68454"/>
                      <a:pt x="28126" y="68661"/>
                      <a:pt x="9306" y="68867"/>
                    </a:cubicBezTo>
                    <a:cubicBezTo>
                      <a:pt x="6411" y="45912"/>
                      <a:pt x="3309" y="22956"/>
                      <a:pt x="0" y="0"/>
                    </a:cubicBezTo>
                    <a:close/>
                  </a:path>
                </a:pathLst>
              </a:custGeom>
              <a:grpFill/>
              <a:ln w="20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900" dirty="0">
                  <a:latin typeface="Arial"/>
                </a:endParaRPr>
              </a:p>
            </p:txBody>
          </p:sp>
          <p:sp>
            <p:nvSpPr>
              <p:cNvPr id="63" name="Полилиния: фигура 62"/>
              <p:cNvSpPr/>
              <p:nvPr/>
            </p:nvSpPr>
            <p:spPr bwMode="auto">
              <a:xfrm>
                <a:off x="13076921" y="6683248"/>
                <a:ext cx="75278" cy="68660"/>
              </a:xfrm>
              <a:custGeom>
                <a:avLst/>
                <a:gdLst>
                  <a:gd name="connsiteX0" fmla="*/ 0 w 75278"/>
                  <a:gd name="connsiteY0" fmla="*/ 207 h 68660"/>
                  <a:gd name="connsiteX1" fmla="*/ 75278 w 75278"/>
                  <a:gd name="connsiteY1" fmla="*/ 0 h 68660"/>
                  <a:gd name="connsiteX2" fmla="*/ 65765 w 75278"/>
                  <a:gd name="connsiteY2" fmla="*/ 68661 h 68660"/>
                  <a:gd name="connsiteX3" fmla="*/ 9513 w 75278"/>
                  <a:gd name="connsiteY3" fmla="*/ 68454 h 68660"/>
                  <a:gd name="connsiteX4" fmla="*/ 0 w 75278"/>
                  <a:gd name="connsiteY4" fmla="*/ 207 h 6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278" h="68660" extrusionOk="0">
                    <a:moveTo>
                      <a:pt x="0" y="207"/>
                    </a:moveTo>
                    <a:cubicBezTo>
                      <a:pt x="25024" y="207"/>
                      <a:pt x="50255" y="207"/>
                      <a:pt x="75278" y="0"/>
                    </a:cubicBezTo>
                    <a:cubicBezTo>
                      <a:pt x="71970" y="22956"/>
                      <a:pt x="68867" y="45705"/>
                      <a:pt x="65765" y="68661"/>
                    </a:cubicBezTo>
                    <a:cubicBezTo>
                      <a:pt x="47152" y="68454"/>
                      <a:pt x="28333" y="68454"/>
                      <a:pt x="9513" y="68454"/>
                    </a:cubicBezTo>
                    <a:cubicBezTo>
                      <a:pt x="6411" y="45705"/>
                      <a:pt x="3309" y="22956"/>
                      <a:pt x="0" y="207"/>
                    </a:cubicBezTo>
                    <a:close/>
                  </a:path>
                </a:pathLst>
              </a:custGeom>
              <a:grpFill/>
              <a:ln w="20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900" dirty="0">
                  <a:latin typeface="Arial"/>
                </a:endParaRPr>
              </a:p>
            </p:txBody>
          </p:sp>
          <p:sp>
            <p:nvSpPr>
              <p:cNvPr id="64" name="Полилиния: фигура 63"/>
              <p:cNvSpPr/>
              <p:nvPr/>
            </p:nvSpPr>
            <p:spPr bwMode="auto">
              <a:xfrm>
                <a:off x="11883012" y="6955201"/>
                <a:ext cx="163689" cy="201638"/>
              </a:xfrm>
              <a:custGeom>
                <a:avLst/>
                <a:gdLst>
                  <a:gd name="connsiteX0" fmla="*/ 0 w 163689"/>
                  <a:gd name="connsiteY0" fmla="*/ 0 h 201638"/>
                  <a:gd name="connsiteX1" fmla="*/ 148696 w 163689"/>
                  <a:gd name="connsiteY1" fmla="*/ 20474 h 201638"/>
                  <a:gd name="connsiteX2" fmla="*/ 138976 w 163689"/>
                  <a:gd name="connsiteY2" fmla="*/ 201639 h 201638"/>
                  <a:gd name="connsiteX3" fmla="*/ 40741 w 163689"/>
                  <a:gd name="connsiteY3" fmla="*/ 124292 h 201638"/>
                  <a:gd name="connsiteX4" fmla="*/ 0 w 163689"/>
                  <a:gd name="connsiteY4" fmla="*/ 0 h 201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89" h="201638" extrusionOk="0">
                    <a:moveTo>
                      <a:pt x="0" y="0"/>
                    </a:moveTo>
                    <a:cubicBezTo>
                      <a:pt x="49014" y="9927"/>
                      <a:pt x="98648" y="17786"/>
                      <a:pt x="148696" y="20474"/>
                    </a:cubicBezTo>
                    <a:cubicBezTo>
                      <a:pt x="165447" y="81276"/>
                      <a:pt x="175167" y="145387"/>
                      <a:pt x="138976" y="201639"/>
                    </a:cubicBezTo>
                    <a:cubicBezTo>
                      <a:pt x="105266" y="177029"/>
                      <a:pt x="69074" y="155107"/>
                      <a:pt x="40741" y="124292"/>
                    </a:cubicBezTo>
                    <a:cubicBezTo>
                      <a:pt x="16958" y="87067"/>
                      <a:pt x="11374" y="41982"/>
                      <a:pt x="0" y="0"/>
                    </a:cubicBezTo>
                    <a:close/>
                  </a:path>
                </a:pathLst>
              </a:custGeom>
              <a:grpFill/>
              <a:ln w="20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900" dirty="0">
                  <a:latin typeface="Arial"/>
                </a:endParaRPr>
              </a:p>
            </p:txBody>
          </p:sp>
          <p:sp>
            <p:nvSpPr>
              <p:cNvPr id="65" name="Полилиния: фигура 64"/>
              <p:cNvSpPr/>
              <p:nvPr/>
            </p:nvSpPr>
            <p:spPr bwMode="auto">
              <a:xfrm>
                <a:off x="13065727" y="6955201"/>
                <a:ext cx="163611" cy="201638"/>
              </a:xfrm>
              <a:custGeom>
                <a:avLst/>
                <a:gdLst>
                  <a:gd name="connsiteX0" fmla="*/ 14916 w 163611"/>
                  <a:gd name="connsiteY0" fmla="*/ 20474 h 201638"/>
                  <a:gd name="connsiteX1" fmla="*/ 163612 w 163611"/>
                  <a:gd name="connsiteY1" fmla="*/ 0 h 201638"/>
                  <a:gd name="connsiteX2" fmla="*/ 122871 w 163611"/>
                  <a:gd name="connsiteY2" fmla="*/ 124292 h 201638"/>
                  <a:gd name="connsiteX3" fmla="*/ 24636 w 163611"/>
                  <a:gd name="connsiteY3" fmla="*/ 201639 h 201638"/>
                  <a:gd name="connsiteX4" fmla="*/ 14916 w 163611"/>
                  <a:gd name="connsiteY4" fmla="*/ 20474 h 201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611" h="201638" extrusionOk="0">
                    <a:moveTo>
                      <a:pt x="14916" y="20474"/>
                    </a:moveTo>
                    <a:cubicBezTo>
                      <a:pt x="64964" y="17786"/>
                      <a:pt x="114598" y="10134"/>
                      <a:pt x="163612" y="0"/>
                    </a:cubicBezTo>
                    <a:cubicBezTo>
                      <a:pt x="152237" y="41776"/>
                      <a:pt x="146654" y="87067"/>
                      <a:pt x="122871" y="124292"/>
                    </a:cubicBezTo>
                    <a:cubicBezTo>
                      <a:pt x="94331" y="155107"/>
                      <a:pt x="58139" y="177029"/>
                      <a:pt x="24636" y="201639"/>
                    </a:cubicBezTo>
                    <a:cubicBezTo>
                      <a:pt x="-11555" y="145180"/>
                      <a:pt x="-1629" y="81276"/>
                      <a:pt x="14916" y="20474"/>
                    </a:cubicBezTo>
                    <a:close/>
                  </a:path>
                </a:pathLst>
              </a:custGeom>
              <a:grpFill/>
              <a:ln w="20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900" dirty="0">
                  <a:latin typeface="Arial"/>
                </a:endParaRPr>
              </a:p>
            </p:txBody>
          </p:sp>
          <p:sp>
            <p:nvSpPr>
              <p:cNvPr id="66" name="Полилиния: фигура 65"/>
              <p:cNvSpPr/>
              <p:nvPr/>
            </p:nvSpPr>
            <p:spPr bwMode="auto">
              <a:xfrm>
                <a:off x="12208323" y="7158908"/>
                <a:ext cx="75278" cy="68660"/>
              </a:xfrm>
              <a:custGeom>
                <a:avLst/>
                <a:gdLst>
                  <a:gd name="connsiteX0" fmla="*/ 0 w 75278"/>
                  <a:gd name="connsiteY0" fmla="*/ 0 h 68660"/>
                  <a:gd name="connsiteX1" fmla="*/ 75278 w 75278"/>
                  <a:gd name="connsiteY1" fmla="*/ 0 h 68660"/>
                  <a:gd name="connsiteX2" fmla="*/ 65765 w 75278"/>
                  <a:gd name="connsiteY2" fmla="*/ 68454 h 68660"/>
                  <a:gd name="connsiteX3" fmla="*/ 9513 w 75278"/>
                  <a:gd name="connsiteY3" fmla="*/ 68661 h 68660"/>
                  <a:gd name="connsiteX4" fmla="*/ 0 w 75278"/>
                  <a:gd name="connsiteY4" fmla="*/ 0 h 6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278" h="68660" extrusionOk="0">
                    <a:moveTo>
                      <a:pt x="0" y="0"/>
                    </a:moveTo>
                    <a:cubicBezTo>
                      <a:pt x="25024" y="207"/>
                      <a:pt x="50255" y="207"/>
                      <a:pt x="75278" y="0"/>
                    </a:cubicBezTo>
                    <a:cubicBezTo>
                      <a:pt x="71970" y="22749"/>
                      <a:pt x="68867" y="45705"/>
                      <a:pt x="65765" y="68454"/>
                    </a:cubicBezTo>
                    <a:cubicBezTo>
                      <a:pt x="46946" y="68454"/>
                      <a:pt x="28126" y="68454"/>
                      <a:pt x="9513" y="68661"/>
                    </a:cubicBezTo>
                    <a:cubicBezTo>
                      <a:pt x="6411" y="45705"/>
                      <a:pt x="3309" y="22956"/>
                      <a:pt x="0" y="0"/>
                    </a:cubicBezTo>
                    <a:close/>
                  </a:path>
                </a:pathLst>
              </a:custGeom>
              <a:grpFill/>
              <a:ln w="20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900" dirty="0">
                  <a:latin typeface="Arial"/>
                </a:endParaRPr>
              </a:p>
            </p:txBody>
          </p:sp>
          <p:sp>
            <p:nvSpPr>
              <p:cNvPr id="67" name="Полилиния: фигура 66"/>
              <p:cNvSpPr/>
              <p:nvPr/>
            </p:nvSpPr>
            <p:spPr bwMode="auto">
              <a:xfrm>
                <a:off x="12828750" y="7158908"/>
                <a:ext cx="75278" cy="68660"/>
              </a:xfrm>
              <a:custGeom>
                <a:avLst/>
                <a:gdLst>
                  <a:gd name="connsiteX0" fmla="*/ 0 w 75278"/>
                  <a:gd name="connsiteY0" fmla="*/ 0 h 68660"/>
                  <a:gd name="connsiteX1" fmla="*/ 75278 w 75278"/>
                  <a:gd name="connsiteY1" fmla="*/ 0 h 68660"/>
                  <a:gd name="connsiteX2" fmla="*/ 65765 w 75278"/>
                  <a:gd name="connsiteY2" fmla="*/ 68661 h 68660"/>
                  <a:gd name="connsiteX3" fmla="*/ 9306 w 75278"/>
                  <a:gd name="connsiteY3" fmla="*/ 68661 h 68660"/>
                  <a:gd name="connsiteX4" fmla="*/ 0 w 75278"/>
                  <a:gd name="connsiteY4" fmla="*/ 0 h 6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278" h="68660" extrusionOk="0">
                    <a:moveTo>
                      <a:pt x="0" y="0"/>
                    </a:moveTo>
                    <a:cubicBezTo>
                      <a:pt x="25024" y="207"/>
                      <a:pt x="50255" y="207"/>
                      <a:pt x="75278" y="0"/>
                    </a:cubicBezTo>
                    <a:cubicBezTo>
                      <a:pt x="71970" y="22749"/>
                      <a:pt x="68867" y="45705"/>
                      <a:pt x="65765" y="68661"/>
                    </a:cubicBezTo>
                    <a:cubicBezTo>
                      <a:pt x="46946" y="68661"/>
                      <a:pt x="28126" y="68661"/>
                      <a:pt x="9306" y="68661"/>
                    </a:cubicBezTo>
                    <a:cubicBezTo>
                      <a:pt x="6411" y="45705"/>
                      <a:pt x="3309" y="22956"/>
                      <a:pt x="0" y="0"/>
                    </a:cubicBezTo>
                    <a:close/>
                  </a:path>
                </a:pathLst>
              </a:custGeom>
              <a:grpFill/>
              <a:ln w="20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900" dirty="0">
                  <a:latin typeface="Arial"/>
                </a:endParaRPr>
              </a:p>
            </p:txBody>
          </p:sp>
          <p:sp>
            <p:nvSpPr>
              <p:cNvPr id="68" name="Полилиния: фигура 67"/>
              <p:cNvSpPr/>
              <p:nvPr/>
            </p:nvSpPr>
            <p:spPr bwMode="auto">
              <a:xfrm>
                <a:off x="12518536" y="7407079"/>
                <a:ext cx="75278" cy="68660"/>
              </a:xfrm>
              <a:custGeom>
                <a:avLst/>
                <a:gdLst>
                  <a:gd name="connsiteX0" fmla="*/ 0 w 75278"/>
                  <a:gd name="connsiteY0" fmla="*/ 207 h 68660"/>
                  <a:gd name="connsiteX1" fmla="*/ 75278 w 75278"/>
                  <a:gd name="connsiteY1" fmla="*/ 0 h 68660"/>
                  <a:gd name="connsiteX2" fmla="*/ 65765 w 75278"/>
                  <a:gd name="connsiteY2" fmla="*/ 68661 h 68660"/>
                  <a:gd name="connsiteX3" fmla="*/ 9513 w 75278"/>
                  <a:gd name="connsiteY3" fmla="*/ 68661 h 68660"/>
                  <a:gd name="connsiteX4" fmla="*/ 0 w 75278"/>
                  <a:gd name="connsiteY4" fmla="*/ 207 h 6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278" h="68660" extrusionOk="0">
                    <a:moveTo>
                      <a:pt x="0" y="207"/>
                    </a:moveTo>
                    <a:cubicBezTo>
                      <a:pt x="25231" y="207"/>
                      <a:pt x="50255" y="207"/>
                      <a:pt x="75278" y="0"/>
                    </a:cubicBezTo>
                    <a:cubicBezTo>
                      <a:pt x="71970" y="22749"/>
                      <a:pt x="68867" y="45705"/>
                      <a:pt x="65765" y="68661"/>
                    </a:cubicBezTo>
                    <a:cubicBezTo>
                      <a:pt x="46946" y="68454"/>
                      <a:pt x="28126" y="68454"/>
                      <a:pt x="9513" y="68661"/>
                    </a:cubicBezTo>
                    <a:cubicBezTo>
                      <a:pt x="6411" y="45705"/>
                      <a:pt x="3309" y="22956"/>
                      <a:pt x="0" y="207"/>
                    </a:cubicBezTo>
                    <a:close/>
                  </a:path>
                </a:pathLst>
              </a:custGeom>
              <a:grpFill/>
              <a:ln w="20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900" dirty="0">
                  <a:latin typeface="Arial"/>
                </a:endParaRPr>
              </a:p>
            </p:txBody>
          </p:sp>
        </p:grp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36865017" y="5108836"/>
              <a:ext cx="4352921" cy="1987467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 bwMode="auto">
          <a:xfrm>
            <a:off x="5891592" y="2869305"/>
            <a:ext cx="2216698" cy="1243857"/>
            <a:chOff x="24198371" y="4526642"/>
            <a:chExt cx="5968261" cy="3348973"/>
          </a:xfrm>
        </p:grpSpPr>
        <p:sp>
          <p:nvSpPr>
            <p:cNvPr id="70" name="Прямоугольник: скругленные углы 69"/>
            <p:cNvSpPr/>
            <p:nvPr/>
          </p:nvSpPr>
          <p:spPr bwMode="auto">
            <a:xfrm>
              <a:off x="24248334" y="4938741"/>
              <a:ext cx="5918298" cy="2936875"/>
            </a:xfrm>
            <a:prstGeom prst="roundRect">
              <a:avLst>
                <a:gd name="adj" fmla="val 11478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431800" dist="38100" dir="2700000" sx="99000" sy="99000" algn="tl" rotWithShape="0">
                <a:srgbClr val="9095A6">
                  <a:alpha val="29804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0" bIns="108000" rtlCol="0" anchor="t" anchorCtr="0"/>
            <a:lstStyle/>
            <a:p>
              <a:pPr>
                <a:defRPr/>
              </a:pPr>
              <a:endParaRPr lang="ru-RU" sz="1600" dirty="0">
                <a:solidFill>
                  <a:schemeClr val="bg1">
                    <a:lumMod val="65000"/>
                  </a:schemeClr>
                </a:solidFill>
                <a:latin typeface="Arial"/>
              </a:endParaRPr>
            </a:p>
          </p:txBody>
        </p:sp>
        <p:pic>
          <p:nvPicPr>
            <p:cNvPr id="71" name="Рисунок 70" descr="Изображение выглядит как Графика, Шрифт, графический дизайн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24198371" y="4526642"/>
              <a:ext cx="2539932" cy="3151856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Графика, Шрифт, графический дизайн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26842658" y="5494855"/>
              <a:ext cx="3144973" cy="705488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 bwMode="auto">
          <a:xfrm>
            <a:off x="5899126" y="4256964"/>
            <a:ext cx="108000" cy="420501"/>
            <a:chOff x="11893551" y="8513927"/>
            <a:chExt cx="216000" cy="841002"/>
          </a:xfrm>
        </p:grpSpPr>
        <p:cxnSp>
          <p:nvCxnSpPr>
            <p:cNvPr id="76" name="Straight Connector 28"/>
            <p:cNvCxnSpPr>
              <a:cxnSpLocks/>
            </p:cNvCxnSpPr>
            <p:nvPr/>
          </p:nvCxnSpPr>
          <p:spPr bwMode="auto">
            <a:xfrm>
              <a:off x="12002273" y="8657186"/>
              <a:ext cx="0" cy="697743"/>
            </a:xfrm>
            <a:prstGeom prst="line">
              <a:avLst/>
            </a:prstGeom>
            <a:solidFill>
              <a:schemeClr val="tx1"/>
            </a:solidFill>
            <a:ln w="12700" cmpd="sng">
              <a:solidFill>
                <a:schemeClr val="tx1"/>
              </a:solidFill>
              <a:prstDash val="solid"/>
              <a:headEnd type="none" w="lg" len="med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Овал 12"/>
            <p:cNvSpPr>
              <a:spLocks noChangeAspect="1"/>
            </p:cNvSpPr>
            <p:nvPr/>
          </p:nvSpPr>
          <p:spPr bwMode="auto">
            <a:xfrm>
              <a:off x="11893551" y="8513927"/>
              <a:ext cx="216000" cy="2160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000" tIns="108000" rIns="45000" bIns="108000" rtlCol="0" anchor="ctr" anchorCtr="0"/>
            <a:lstStyle/>
            <a:p>
              <a:pPr algn="ctr">
                <a:lnSpc>
                  <a:spcPct val="90000"/>
                </a:lnSpc>
                <a:defRPr/>
              </a:pPr>
              <a:endParaRPr lang="ru-RU" sz="1000" dirty="0">
                <a:ln w="0"/>
                <a:solidFill>
                  <a:schemeClr val="tx1"/>
                </a:solidFill>
                <a:latin typeface="Arial"/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 bwMode="auto">
          <a:xfrm>
            <a:off x="8452820" y="4256964"/>
            <a:ext cx="108000" cy="496250"/>
            <a:chOff x="17107367" y="8513927"/>
            <a:chExt cx="216000" cy="992500"/>
          </a:xfrm>
        </p:grpSpPr>
        <p:cxnSp>
          <p:nvCxnSpPr>
            <p:cNvPr id="102" name="Straight Connector 15"/>
            <p:cNvCxnSpPr>
              <a:cxnSpLocks/>
            </p:cNvCxnSpPr>
            <p:nvPr/>
          </p:nvCxnSpPr>
          <p:spPr bwMode="auto">
            <a:xfrm>
              <a:off x="17214063" y="8627837"/>
              <a:ext cx="0" cy="878590"/>
            </a:xfrm>
            <a:prstGeom prst="line">
              <a:avLst/>
            </a:prstGeom>
            <a:solidFill>
              <a:schemeClr val="tx1"/>
            </a:solidFill>
            <a:ln w="12700" cmpd="sng">
              <a:solidFill>
                <a:schemeClr val="tx1"/>
              </a:solidFill>
              <a:prstDash val="solid"/>
              <a:headEnd type="none" w="lg" len="med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Овал 12"/>
            <p:cNvSpPr>
              <a:spLocks noChangeAspect="1"/>
            </p:cNvSpPr>
            <p:nvPr/>
          </p:nvSpPr>
          <p:spPr bwMode="auto">
            <a:xfrm>
              <a:off x="17107367" y="8513927"/>
              <a:ext cx="216000" cy="2160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000" tIns="108000" rIns="45000" bIns="108000" rtlCol="0" anchor="ctr" anchorCtr="0"/>
            <a:lstStyle/>
            <a:p>
              <a:pPr algn="ctr">
                <a:lnSpc>
                  <a:spcPct val="90000"/>
                </a:lnSpc>
                <a:defRPr/>
              </a:pPr>
              <a:endParaRPr lang="ru-RU" sz="1000" dirty="0">
                <a:ln w="0"/>
                <a:solidFill>
                  <a:schemeClr val="tx1"/>
                </a:solidFill>
                <a:latin typeface="Arial"/>
              </a:endParaRPr>
            </a:p>
          </p:txBody>
        </p:sp>
      </p:grpSp>
      <p:sp>
        <p:nvSpPr>
          <p:cNvPr id="101" name="Rectangle 16"/>
          <p:cNvSpPr/>
          <p:nvPr/>
        </p:nvSpPr>
        <p:spPr bwMode="auto">
          <a:xfrm>
            <a:off x="8490347" y="4832187"/>
            <a:ext cx="2685149" cy="1649738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54000" bIns="108000" rtlCol="0" anchor="t" anchorCtr="0"/>
          <a:lstStyle/>
          <a:p>
            <a:pPr defTabSz="457200">
              <a:spcAft>
                <a:spcPts val="600"/>
              </a:spcAft>
              <a:buClr>
                <a:srgbClr val="5182FF"/>
              </a:buClr>
              <a:defRPr/>
            </a:pPr>
            <a:r>
              <a:rPr lang="ru-RU" sz="1400" dirty="0">
                <a:solidFill>
                  <a:schemeClr val="tx1"/>
                </a:solidFill>
                <a:latin typeface="Arial"/>
                <a:cs typeface="Arial"/>
              </a:rPr>
              <a:t>Март 2025 </a:t>
            </a: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defTabSz="457200">
              <a:spcAft>
                <a:spcPts val="600"/>
              </a:spcAft>
              <a:buClr>
                <a:srgbClr val="5182FF"/>
              </a:buClr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  <a:cs typeface="Arial"/>
              </a:rPr>
              <a:t>Сертификация ФСТЭК</a:t>
            </a:r>
            <a:br>
              <a:rPr lang="ru-RU" sz="16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ru-RU" sz="1600" dirty="0">
                <a:solidFill>
                  <a:schemeClr val="tx1"/>
                </a:solidFill>
                <a:latin typeface="Arial"/>
                <a:cs typeface="Arial"/>
              </a:rPr>
              <a:t>для лицензированной сборки ЯСУБД</a:t>
            </a:r>
            <a:endParaRPr sz="1600" dirty="0"/>
          </a:p>
        </p:txBody>
      </p:sp>
      <p:sp>
        <p:nvSpPr>
          <p:cNvPr id="74" name="Rectangle 34"/>
          <p:cNvSpPr/>
          <p:nvPr/>
        </p:nvSpPr>
        <p:spPr bwMode="auto">
          <a:xfrm>
            <a:off x="5910148" y="4832187"/>
            <a:ext cx="2140871" cy="1649738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54000" bIns="108000" rtlCol="0" anchor="t" anchorCtr="0"/>
          <a:lstStyle/>
          <a:p>
            <a:pPr defTabSz="457200">
              <a:spcAft>
                <a:spcPts val="600"/>
              </a:spcAft>
              <a:buClr>
                <a:srgbClr val="5182FF"/>
              </a:buClr>
              <a:defRPr/>
            </a:pPr>
            <a:r>
              <a:rPr lang="ru-RU" sz="1400" dirty="0">
                <a:solidFill>
                  <a:schemeClr val="tx1"/>
                </a:solidFill>
                <a:latin typeface="Arial"/>
                <a:cs typeface="Arial"/>
              </a:rPr>
              <a:t>Ноябрь 2024</a:t>
            </a:r>
            <a:r>
              <a:rPr lang="ru-RU" sz="1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en-US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defTabSz="457200">
              <a:spcAft>
                <a:spcPts val="600"/>
              </a:spcAft>
              <a:buClr>
                <a:srgbClr val="5182FF"/>
              </a:buClr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  <a:cs typeface="Arial"/>
              </a:rPr>
              <a:t>Поддержка совместимости</a:t>
            </a:r>
            <a:br>
              <a:rPr lang="ru-RU" sz="16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ru-RU" sz="1600" dirty="0">
                <a:solidFill>
                  <a:schemeClr val="tx1"/>
                </a:solidFill>
                <a:latin typeface="Arial"/>
                <a:cs typeface="Arial"/>
              </a:rPr>
              <a:t>с 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PostgreSQL</a:t>
            </a:r>
            <a:r>
              <a:rPr lang="ru-RU" sz="1600" dirty="0">
                <a:solidFill>
                  <a:schemeClr val="tx1"/>
                </a:solidFill>
                <a:latin typeface="Arial"/>
                <a:cs typeface="Arial"/>
              </a:rPr>
              <a:t> в 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OLAP-</a:t>
            </a:r>
            <a:r>
              <a:rPr lang="ru-RU" sz="1600" dirty="0">
                <a:solidFill>
                  <a:schemeClr val="tx1"/>
                </a:solidFill>
                <a:latin typeface="Arial"/>
                <a:cs typeface="Arial"/>
              </a:rPr>
              <a:t>сценариях</a:t>
            </a:r>
            <a:endParaRPr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2">
            <a:extLst>
              <a:ext uri="{FF2B5EF4-FFF2-40B4-BE49-F238E27FC236}">
                <a16:creationId xmlns:a16="http://schemas.microsoft.com/office/drawing/2014/main" id="{A5B041B0-3D6D-78EB-3D0B-350F47F82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9691" y="6310575"/>
            <a:ext cx="546894" cy="220854"/>
          </a:xfrm>
        </p:spPr>
        <p:txBody>
          <a:bodyPr/>
          <a:lstStyle/>
          <a:p>
            <a:fld id="{741C03D3-FA44-40EC-9A21-1FC4FEA3E22E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32D462A-4777-4841-B373-B51B90BEE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397" y="450000"/>
            <a:ext cx="8945558" cy="862114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ru-RU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«Ключевые слова»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669E97-3D48-2652-8ACB-D8701002B556}"/>
              </a:ext>
            </a:extLst>
          </p:cNvPr>
          <p:cNvSpPr txBox="1"/>
          <p:nvPr/>
        </p:nvSpPr>
        <p:spPr>
          <a:xfrm>
            <a:off x="1298105" y="1255601"/>
            <a:ext cx="9835033" cy="541141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371475" lvl="2" indent="-371475" defTabSz="914310">
              <a:spcAft>
                <a:spcPts val="1200"/>
              </a:spcAft>
              <a:buClr>
                <a:srgbClr val="2399FF"/>
              </a:buClr>
              <a:buSzPct val="100000"/>
              <a:buFont typeface="+mj-lt"/>
              <a:buAutoNum type="arabicPeriod"/>
            </a:pPr>
            <a:r>
              <a:rPr lang="ru-RU" sz="2000" b="1" dirty="0"/>
              <a:t>Виды нагрузок / типы приложений</a:t>
            </a:r>
            <a:endParaRPr lang="en-US" sz="2000" b="1" dirty="0"/>
          </a:p>
          <a:p>
            <a:pPr marL="828624" lvl="3" indent="-371475" defTabSz="914310">
              <a:spcAft>
                <a:spcPts val="1200"/>
              </a:spcAft>
              <a:buClr>
                <a:srgbClr val="2399FF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000" dirty="0"/>
              <a:t>Транзакционная система</a:t>
            </a:r>
          </a:p>
          <a:p>
            <a:pPr marL="828624" lvl="3" indent="-371475" defTabSz="914310">
              <a:spcAft>
                <a:spcPts val="1200"/>
              </a:spcAft>
              <a:buClr>
                <a:srgbClr val="2399FF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000" dirty="0"/>
              <a:t>Операционное хранилище</a:t>
            </a:r>
          </a:p>
          <a:p>
            <a:pPr marL="828624" lvl="3" indent="-371475" defTabSz="914310">
              <a:spcAft>
                <a:spcPts val="1200"/>
              </a:spcAft>
              <a:buClr>
                <a:srgbClr val="2399FF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000" dirty="0"/>
              <a:t>Событийная обработка</a:t>
            </a:r>
          </a:p>
          <a:p>
            <a:pPr marL="828624" lvl="3" indent="-371475" defTabSz="914310">
              <a:spcAft>
                <a:spcPts val="1200"/>
              </a:spcAft>
              <a:buClr>
                <a:srgbClr val="2399FF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000" dirty="0"/>
              <a:t>Хранение логов</a:t>
            </a:r>
          </a:p>
          <a:p>
            <a:pPr marL="828624" lvl="3" indent="-371475" defTabSz="914310">
              <a:spcAft>
                <a:spcPts val="1200"/>
              </a:spcAft>
              <a:buClr>
                <a:srgbClr val="2399FF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000" dirty="0"/>
              <a:t>Аналитическая система/хранилище – начиная с </a:t>
            </a:r>
            <a:r>
              <a:rPr lang="en-US" sz="2000" dirty="0"/>
              <a:t>H2 2024</a:t>
            </a:r>
          </a:p>
          <a:p>
            <a:pPr marL="371475" lvl="2" indent="-371475" defTabSz="914310">
              <a:spcAft>
                <a:spcPts val="1200"/>
              </a:spcAft>
              <a:buClr>
                <a:srgbClr val="2399FF"/>
              </a:buClr>
              <a:buSzPct val="100000"/>
              <a:buFont typeface="+mj-lt"/>
              <a:buAutoNum type="arabicPeriod"/>
            </a:pPr>
            <a:r>
              <a:rPr lang="ru-RU" sz="2000" b="1" dirty="0"/>
              <a:t>Консолидация баз данных</a:t>
            </a:r>
          </a:p>
          <a:p>
            <a:pPr marL="371475" lvl="2" indent="-371475" defTabSz="914310">
              <a:spcAft>
                <a:spcPts val="1200"/>
              </a:spcAft>
              <a:buClr>
                <a:srgbClr val="2399FF"/>
              </a:buClr>
              <a:buSzPct val="100000"/>
              <a:buFont typeface="+mj-lt"/>
              <a:buAutoNum type="arabicPeriod"/>
            </a:pPr>
            <a:r>
              <a:rPr lang="ru-RU" sz="2000" b="1" dirty="0" err="1"/>
              <a:t>Катастрофо</a:t>
            </a:r>
            <a:r>
              <a:rPr lang="ru-RU" sz="2000" b="1" dirty="0"/>
              <a:t>-устойчивость</a:t>
            </a:r>
            <a:endParaRPr lang="en-US" sz="2000" b="1" dirty="0"/>
          </a:p>
          <a:p>
            <a:pPr marL="371475" lvl="2" indent="-371475" defTabSz="914310">
              <a:spcAft>
                <a:spcPts val="1200"/>
              </a:spcAft>
              <a:buClr>
                <a:srgbClr val="2399FF"/>
              </a:buClr>
              <a:buSzPct val="100000"/>
              <a:buFont typeface="+mj-lt"/>
              <a:buAutoNum type="arabicPeriod"/>
            </a:pPr>
            <a:r>
              <a:rPr lang="ru-RU" sz="2000" b="1" dirty="0"/>
              <a:t>Миграция с </a:t>
            </a:r>
            <a:r>
              <a:rPr lang="en-US" sz="2000" b="1" dirty="0"/>
              <a:t>Oracle Database, Oracle Exadata, Microsoft SQL Server</a:t>
            </a:r>
            <a:r>
              <a:rPr lang="ru-RU" sz="2000" b="1" dirty="0"/>
              <a:t>, </a:t>
            </a:r>
            <a:r>
              <a:rPr lang="en-US" sz="2000" b="1" dirty="0" err="1"/>
              <a:t>PostGreeSQL</a:t>
            </a:r>
            <a:r>
              <a:rPr lang="en-US" sz="2000" b="1" dirty="0"/>
              <a:t> </a:t>
            </a:r>
            <a:r>
              <a:rPr lang="ru-RU" sz="2000" b="1" dirty="0"/>
              <a:t>и т.д. </a:t>
            </a:r>
            <a:endParaRPr lang="en-US" sz="2000" b="1" dirty="0"/>
          </a:p>
          <a:p>
            <a:pPr marL="371475" lvl="2" indent="-371475" defTabSz="914310">
              <a:spcAft>
                <a:spcPts val="1200"/>
              </a:spcAft>
              <a:buClr>
                <a:srgbClr val="2399FF"/>
              </a:buClr>
              <a:buSzPct val="100000"/>
              <a:buFont typeface="+mj-lt"/>
              <a:buAutoNum type="arabicPeriod"/>
            </a:pPr>
            <a:endParaRPr lang="ru-RU" sz="2000" b="1" dirty="0"/>
          </a:p>
          <a:p>
            <a:pPr marL="457149" lvl="3" defTabSz="914310">
              <a:spcAft>
                <a:spcPts val="1200"/>
              </a:spcAft>
              <a:buClr>
                <a:srgbClr val="2399FF"/>
              </a:buClr>
              <a:buSzPct val="100000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05680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rgbClr val="0D2745"/>
      </a:dk1>
      <a:lt1>
        <a:srgbClr val="FFFFFF"/>
      </a:lt1>
      <a:dk2>
        <a:srgbClr val="034A90"/>
      </a:dk2>
      <a:lt2>
        <a:srgbClr val="D1D1D1"/>
      </a:lt2>
      <a:accent1>
        <a:srgbClr val="FF4E00"/>
      </a:accent1>
      <a:accent2>
        <a:srgbClr val="B5D9FD"/>
      </a:accent2>
      <a:accent3>
        <a:srgbClr val="F6910A"/>
      </a:accent3>
      <a:accent4>
        <a:srgbClr val="001C74"/>
      </a:accent4>
      <a:accent5>
        <a:srgbClr val="48A1FA"/>
      </a:accent5>
      <a:accent6>
        <a:srgbClr val="FF4E00"/>
      </a:accent6>
      <a:hlink>
        <a:srgbClr val="FF4E00"/>
      </a:hlink>
      <a:folHlink>
        <a:srgbClr val="2D479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705</Words>
  <Application>Microsoft Office PowerPoint</Application>
  <PresentationFormat>Widescreen</PresentationFormat>
  <Paragraphs>173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Aptos</vt:lpstr>
      <vt:lpstr>Century Gothic</vt:lpstr>
      <vt:lpstr>Тема Office</vt:lpstr>
      <vt:lpstr>Yandex Database Корпоративная СУБД Yandex Database - масштабируемая отказоустойчивая СУБД от Яндекса для работы критических сервисов </vt:lpstr>
      <vt:lpstr>Yandex Database</vt:lpstr>
      <vt:lpstr>PowerPoint Presentation</vt:lpstr>
      <vt:lpstr>PowerPoint Presentation</vt:lpstr>
      <vt:lpstr>Платформа данных для бизнес-критичных сценариев </vt:lpstr>
      <vt:lpstr>PowerPoint Presentation</vt:lpstr>
      <vt:lpstr>PowerPoint Presentation</vt:lpstr>
      <vt:lpstr>PowerPoint Presentation</vt:lpstr>
      <vt:lpstr>«Ключевые слова»</vt:lpstr>
      <vt:lpstr>PowerPoint Presentation</vt:lpstr>
      <vt:lpstr>ПАК Yandex Database</vt:lpstr>
      <vt:lpstr>Буду рад продолжить общение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Кутвинов Василий Олегович</dc:creator>
  <cp:lastModifiedBy>Aleksandr Simashkov</cp:lastModifiedBy>
  <cp:revision>65</cp:revision>
  <dcterms:created xsi:type="dcterms:W3CDTF">2023-05-03T14:32:16Z</dcterms:created>
  <dcterms:modified xsi:type="dcterms:W3CDTF">2024-09-03T10:06:33Z</dcterms:modified>
</cp:coreProperties>
</file>