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307" r:id="rId2"/>
    <p:sldId id="308" r:id="rId3"/>
    <p:sldId id="313" r:id="rId4"/>
    <p:sldId id="314" r:id="rId5"/>
    <p:sldId id="315" r:id="rId6"/>
    <p:sldId id="320" r:id="rId7"/>
    <p:sldId id="317" r:id="rId8"/>
    <p:sldId id="316" r:id="rId9"/>
    <p:sldId id="321" r:id="rId10"/>
    <p:sldId id="318" r:id="rId11"/>
    <p:sldId id="319" r:id="rId12"/>
    <p:sldId id="304" r:id="rId13"/>
  </p:sldIdLst>
  <p:sldSz cx="12192000" cy="6858000"/>
  <p:notesSz cx="6735763" cy="9866313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D"/>
    <a:srgbClr val="001C74"/>
    <a:srgbClr val="2B78F5"/>
    <a:srgbClr val="2BB8EE"/>
    <a:srgbClr val="DDEFFF"/>
    <a:srgbClr val="71B7FC"/>
    <a:srgbClr val="ACD7FE"/>
    <a:srgbClr val="BBDEFE"/>
    <a:srgbClr val="134CFF"/>
    <a:srgbClr val="91C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68" autoAdjust="0"/>
    <p:restoredTop sz="96215" autoAdjust="0"/>
  </p:normalViewPr>
  <p:slideViewPr>
    <p:cSldViewPr snapToGrid="0">
      <p:cViewPr varScale="1">
        <p:scale>
          <a:sx n="86" d="100"/>
          <a:sy n="86" d="100"/>
        </p:scale>
        <p:origin x="90" y="3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67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751270" y="318639"/>
            <a:ext cx="4099242" cy="1251843"/>
            <a:chOff x="592774" y="637772"/>
            <a:chExt cx="3238562" cy="989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32A72F-E5AB-4CFC-9854-0FEB77AF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99C4FCB-B639-44A3-8F7D-CB0D10080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74" y="662831"/>
              <a:ext cx="1821794" cy="906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934149" y="1050159"/>
            <a:ext cx="5693687" cy="1738761"/>
            <a:chOff x="592774" y="637772"/>
            <a:chExt cx="3238562" cy="989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32A72F-E5AB-4CFC-9854-0FEB77AF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99C4FCB-B639-44A3-8F7D-CB0D10080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74" y="662831"/>
              <a:ext cx="1821794" cy="906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38432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503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585A39E-CEC7-4B9A-B192-C20CECC6D0F7}"/>
              </a:ext>
            </a:extLst>
          </p:cNvPr>
          <p:cNvGrpSpPr/>
          <p:nvPr userDrawn="1"/>
        </p:nvGrpSpPr>
        <p:grpSpPr>
          <a:xfrm>
            <a:off x="10376568" y="129884"/>
            <a:ext cx="1240054" cy="635101"/>
            <a:chOff x="2700336" y="1603538"/>
            <a:chExt cx="6791325" cy="3478213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CBF1F84B-B1BF-4461-A67B-B77FBD74EFEE}"/>
                </a:ext>
              </a:extLst>
            </p:cNvPr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  <a:solidFill>
              <a:srgbClr val="001C74"/>
            </a:solidFill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6EE0F4D-3443-4DE1-9DC4-0A75491B37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2100263"/>
                <a:ext cx="812800" cy="788988"/>
              </a:xfrm>
              <a:custGeom>
                <a:avLst/>
                <a:gdLst>
                  <a:gd name="T0" fmla="*/ 93 w 216"/>
                  <a:gd name="T1" fmla="*/ 209 h 209"/>
                  <a:gd name="T2" fmla="*/ 93 w 216"/>
                  <a:gd name="T3" fmla="*/ 181 h 209"/>
                  <a:gd name="T4" fmla="*/ 87 w 216"/>
                  <a:gd name="T5" fmla="*/ 181 h 209"/>
                  <a:gd name="T6" fmla="*/ 22 w 216"/>
                  <a:gd name="T7" fmla="*/ 159 h 209"/>
                  <a:gd name="T8" fmla="*/ 0 w 216"/>
                  <a:gd name="T9" fmla="*/ 101 h 209"/>
                  <a:gd name="T10" fmla="*/ 22 w 216"/>
                  <a:gd name="T11" fmla="*/ 44 h 209"/>
                  <a:gd name="T12" fmla="*/ 87 w 216"/>
                  <a:gd name="T13" fmla="*/ 21 h 209"/>
                  <a:gd name="T14" fmla="*/ 93 w 216"/>
                  <a:gd name="T15" fmla="*/ 21 h 209"/>
                  <a:gd name="T16" fmla="*/ 93 w 216"/>
                  <a:gd name="T17" fmla="*/ 0 h 209"/>
                  <a:gd name="T18" fmla="*/ 123 w 216"/>
                  <a:gd name="T19" fmla="*/ 0 h 209"/>
                  <a:gd name="T20" fmla="*/ 123 w 216"/>
                  <a:gd name="T21" fmla="*/ 21 h 209"/>
                  <a:gd name="T22" fmla="*/ 128 w 216"/>
                  <a:gd name="T23" fmla="*/ 21 h 209"/>
                  <a:gd name="T24" fmla="*/ 194 w 216"/>
                  <a:gd name="T25" fmla="*/ 44 h 209"/>
                  <a:gd name="T26" fmla="*/ 216 w 216"/>
                  <a:gd name="T27" fmla="*/ 101 h 209"/>
                  <a:gd name="T28" fmla="*/ 194 w 216"/>
                  <a:gd name="T29" fmla="*/ 159 h 209"/>
                  <a:gd name="T30" fmla="*/ 128 w 216"/>
                  <a:gd name="T31" fmla="*/ 181 h 209"/>
                  <a:gd name="T32" fmla="*/ 123 w 216"/>
                  <a:gd name="T33" fmla="*/ 181 h 209"/>
                  <a:gd name="T34" fmla="*/ 123 w 216"/>
                  <a:gd name="T35" fmla="*/ 209 h 209"/>
                  <a:gd name="T36" fmla="*/ 93 w 216"/>
                  <a:gd name="T37" fmla="*/ 209 h 209"/>
                  <a:gd name="T38" fmla="*/ 93 w 216"/>
                  <a:gd name="T39" fmla="*/ 152 h 209"/>
                  <a:gd name="T40" fmla="*/ 93 w 216"/>
                  <a:gd name="T41" fmla="*/ 50 h 209"/>
                  <a:gd name="T42" fmla="*/ 87 w 216"/>
                  <a:gd name="T43" fmla="*/ 50 h 209"/>
                  <a:gd name="T44" fmla="*/ 44 w 216"/>
                  <a:gd name="T45" fmla="*/ 64 h 209"/>
                  <a:gd name="T46" fmla="*/ 30 w 216"/>
                  <a:gd name="T47" fmla="*/ 101 h 209"/>
                  <a:gd name="T48" fmla="*/ 44 w 216"/>
                  <a:gd name="T49" fmla="*/ 138 h 209"/>
                  <a:gd name="T50" fmla="*/ 87 w 216"/>
                  <a:gd name="T51" fmla="*/ 152 h 209"/>
                  <a:gd name="T52" fmla="*/ 93 w 216"/>
                  <a:gd name="T53" fmla="*/ 152 h 209"/>
                  <a:gd name="T54" fmla="*/ 123 w 216"/>
                  <a:gd name="T55" fmla="*/ 50 h 209"/>
                  <a:gd name="T56" fmla="*/ 123 w 216"/>
                  <a:gd name="T57" fmla="*/ 152 h 209"/>
                  <a:gd name="T58" fmla="*/ 129 w 216"/>
                  <a:gd name="T59" fmla="*/ 152 h 209"/>
                  <a:gd name="T60" fmla="*/ 172 w 216"/>
                  <a:gd name="T61" fmla="*/ 138 h 209"/>
                  <a:gd name="T62" fmla="*/ 186 w 216"/>
                  <a:gd name="T63" fmla="*/ 101 h 209"/>
                  <a:gd name="T64" fmla="*/ 172 w 216"/>
                  <a:gd name="T65" fmla="*/ 64 h 209"/>
                  <a:gd name="T66" fmla="*/ 129 w 216"/>
                  <a:gd name="T67" fmla="*/ 50 h 209"/>
                  <a:gd name="T68" fmla="*/ 123 w 216"/>
                  <a:gd name="T69" fmla="*/ 5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9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ACC9B11B-BFEC-4490-B38C-DB5D95515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863" y="2100263"/>
                <a:ext cx="417513" cy="788988"/>
              </a:xfrm>
              <a:custGeom>
                <a:avLst/>
                <a:gdLst>
                  <a:gd name="T0" fmla="*/ 0 w 111"/>
                  <a:gd name="T1" fmla="*/ 0 h 209"/>
                  <a:gd name="T2" fmla="*/ 43 w 111"/>
                  <a:gd name="T3" fmla="*/ 0 h 209"/>
                  <a:gd name="T4" fmla="*/ 87 w 111"/>
                  <a:gd name="T5" fmla="*/ 11 h 209"/>
                  <a:gd name="T6" fmla="*/ 105 w 111"/>
                  <a:gd name="T7" fmla="*/ 32 h 209"/>
                  <a:gd name="T8" fmla="*/ 111 w 111"/>
                  <a:gd name="T9" fmla="*/ 60 h 209"/>
                  <a:gd name="T10" fmla="*/ 92 w 111"/>
                  <a:gd name="T11" fmla="*/ 105 h 209"/>
                  <a:gd name="T12" fmla="*/ 44 w 111"/>
                  <a:gd name="T13" fmla="*/ 121 h 209"/>
                  <a:gd name="T14" fmla="*/ 30 w 111"/>
                  <a:gd name="T15" fmla="*/ 121 h 209"/>
                  <a:gd name="T16" fmla="*/ 30 w 111"/>
                  <a:gd name="T17" fmla="*/ 209 h 209"/>
                  <a:gd name="T18" fmla="*/ 0 w 111"/>
                  <a:gd name="T19" fmla="*/ 209 h 209"/>
                  <a:gd name="T20" fmla="*/ 0 w 111"/>
                  <a:gd name="T21" fmla="*/ 0 h 209"/>
                  <a:gd name="T22" fmla="*/ 30 w 111"/>
                  <a:gd name="T23" fmla="*/ 28 h 209"/>
                  <a:gd name="T24" fmla="*/ 30 w 111"/>
                  <a:gd name="T25" fmla="*/ 92 h 209"/>
                  <a:gd name="T26" fmla="*/ 44 w 111"/>
                  <a:gd name="T27" fmla="*/ 92 h 209"/>
                  <a:gd name="T28" fmla="*/ 72 w 111"/>
                  <a:gd name="T29" fmla="*/ 84 h 209"/>
                  <a:gd name="T30" fmla="*/ 82 w 111"/>
                  <a:gd name="T31" fmla="*/ 60 h 209"/>
                  <a:gd name="T32" fmla="*/ 81 w 111"/>
                  <a:gd name="T33" fmla="*/ 50 h 209"/>
                  <a:gd name="T34" fmla="*/ 76 w 111"/>
                  <a:gd name="T35" fmla="*/ 40 h 209"/>
                  <a:gd name="T36" fmla="*/ 64 w 111"/>
                  <a:gd name="T37" fmla="*/ 32 h 209"/>
                  <a:gd name="T38" fmla="*/ 43 w 111"/>
                  <a:gd name="T39" fmla="*/ 28 h 209"/>
                  <a:gd name="T40" fmla="*/ 30 w 111"/>
                  <a:gd name="T41" fmla="*/ 2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0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EB16E749-868A-4720-9670-EDE8B78B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2100263"/>
                <a:ext cx="627063" cy="788988"/>
              </a:xfrm>
              <a:custGeom>
                <a:avLst/>
                <a:gdLst>
                  <a:gd name="T0" fmla="*/ 0 w 395"/>
                  <a:gd name="T1" fmla="*/ 0 h 497"/>
                  <a:gd name="T2" fmla="*/ 88 w 395"/>
                  <a:gd name="T3" fmla="*/ 0 h 497"/>
                  <a:gd name="T4" fmla="*/ 209 w 395"/>
                  <a:gd name="T5" fmla="*/ 271 h 497"/>
                  <a:gd name="T6" fmla="*/ 319 w 395"/>
                  <a:gd name="T7" fmla="*/ 0 h 497"/>
                  <a:gd name="T8" fmla="*/ 395 w 395"/>
                  <a:gd name="T9" fmla="*/ 0 h 497"/>
                  <a:gd name="T10" fmla="*/ 183 w 395"/>
                  <a:gd name="T11" fmla="*/ 497 h 497"/>
                  <a:gd name="T12" fmla="*/ 107 w 395"/>
                  <a:gd name="T13" fmla="*/ 497 h 497"/>
                  <a:gd name="T14" fmla="*/ 169 w 395"/>
                  <a:gd name="T15" fmla="*/ 359 h 497"/>
                  <a:gd name="T16" fmla="*/ 0 w 395"/>
                  <a:gd name="T17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497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72ADB652-8405-4378-85FB-3CA05966CA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2100263"/>
                <a:ext cx="765175" cy="788988"/>
              </a:xfrm>
              <a:custGeom>
                <a:avLst/>
                <a:gdLst>
                  <a:gd name="T0" fmla="*/ 29 w 203"/>
                  <a:gd name="T1" fmla="*/ 30 h 209"/>
                  <a:gd name="T2" fmla="*/ 102 w 203"/>
                  <a:gd name="T3" fmla="*/ 0 h 209"/>
                  <a:gd name="T4" fmla="*/ 175 w 203"/>
                  <a:gd name="T5" fmla="*/ 30 h 209"/>
                  <a:gd name="T6" fmla="*/ 203 w 203"/>
                  <a:gd name="T7" fmla="*/ 104 h 209"/>
                  <a:gd name="T8" fmla="*/ 175 w 203"/>
                  <a:gd name="T9" fmla="*/ 179 h 209"/>
                  <a:gd name="T10" fmla="*/ 102 w 203"/>
                  <a:gd name="T11" fmla="*/ 209 h 209"/>
                  <a:gd name="T12" fmla="*/ 29 w 203"/>
                  <a:gd name="T13" fmla="*/ 179 h 209"/>
                  <a:gd name="T14" fmla="*/ 0 w 203"/>
                  <a:gd name="T15" fmla="*/ 104 h 209"/>
                  <a:gd name="T16" fmla="*/ 29 w 203"/>
                  <a:gd name="T17" fmla="*/ 30 h 209"/>
                  <a:gd name="T18" fmla="*/ 50 w 203"/>
                  <a:gd name="T19" fmla="*/ 160 h 209"/>
                  <a:gd name="T20" fmla="*/ 102 w 203"/>
                  <a:gd name="T21" fmla="*/ 181 h 209"/>
                  <a:gd name="T22" fmla="*/ 153 w 203"/>
                  <a:gd name="T23" fmla="*/ 160 h 209"/>
                  <a:gd name="T24" fmla="*/ 174 w 203"/>
                  <a:gd name="T25" fmla="*/ 104 h 209"/>
                  <a:gd name="T26" fmla="*/ 153 w 203"/>
                  <a:gd name="T27" fmla="*/ 50 h 209"/>
                  <a:gd name="T28" fmla="*/ 102 w 203"/>
                  <a:gd name="T29" fmla="*/ 28 h 209"/>
                  <a:gd name="T30" fmla="*/ 50 w 203"/>
                  <a:gd name="T31" fmla="*/ 50 h 209"/>
                  <a:gd name="T32" fmla="*/ 30 w 203"/>
                  <a:gd name="T33" fmla="*/ 104 h 209"/>
                  <a:gd name="T34" fmla="*/ 50 w 203"/>
                  <a:gd name="T35" fmla="*/ 16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9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88B3366E-CFB2-4241-BD59-0EB73E46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3" y="2100263"/>
                <a:ext cx="825500" cy="788988"/>
              </a:xfrm>
              <a:custGeom>
                <a:avLst/>
                <a:gdLst>
                  <a:gd name="T0" fmla="*/ 74 w 520"/>
                  <a:gd name="T1" fmla="*/ 497 h 497"/>
                  <a:gd name="T2" fmla="*/ 0 w 520"/>
                  <a:gd name="T3" fmla="*/ 497 h 497"/>
                  <a:gd name="T4" fmla="*/ 93 w 520"/>
                  <a:gd name="T5" fmla="*/ 0 h 497"/>
                  <a:gd name="T6" fmla="*/ 261 w 520"/>
                  <a:gd name="T7" fmla="*/ 352 h 497"/>
                  <a:gd name="T8" fmla="*/ 428 w 520"/>
                  <a:gd name="T9" fmla="*/ 0 h 497"/>
                  <a:gd name="T10" fmla="*/ 520 w 520"/>
                  <a:gd name="T11" fmla="*/ 497 h 497"/>
                  <a:gd name="T12" fmla="*/ 447 w 520"/>
                  <a:gd name="T13" fmla="*/ 497 h 497"/>
                  <a:gd name="T14" fmla="*/ 399 w 520"/>
                  <a:gd name="T15" fmla="*/ 204 h 497"/>
                  <a:gd name="T16" fmla="*/ 261 w 520"/>
                  <a:gd name="T17" fmla="*/ 497 h 497"/>
                  <a:gd name="T18" fmla="*/ 124 w 520"/>
                  <a:gd name="T19" fmla="*/ 204 h 497"/>
                  <a:gd name="T20" fmla="*/ 74 w 520"/>
                  <a:gd name="T21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0" h="497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DBBD9711-0A93-44A5-B061-21668AFDFF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3032126"/>
                <a:ext cx="688975" cy="793750"/>
              </a:xfrm>
              <a:custGeom>
                <a:avLst/>
                <a:gdLst>
                  <a:gd name="T0" fmla="*/ 38 w 183"/>
                  <a:gd name="T1" fmla="*/ 0 h 210"/>
                  <a:gd name="T2" fmla="*/ 161 w 183"/>
                  <a:gd name="T3" fmla="*/ 0 h 210"/>
                  <a:gd name="T4" fmla="*/ 161 w 183"/>
                  <a:gd name="T5" fmla="*/ 167 h 210"/>
                  <a:gd name="T6" fmla="*/ 183 w 183"/>
                  <a:gd name="T7" fmla="*/ 167 h 210"/>
                  <a:gd name="T8" fmla="*/ 183 w 183"/>
                  <a:gd name="T9" fmla="*/ 210 h 210"/>
                  <a:gd name="T10" fmla="*/ 155 w 183"/>
                  <a:gd name="T11" fmla="*/ 210 h 210"/>
                  <a:gd name="T12" fmla="*/ 155 w 183"/>
                  <a:gd name="T13" fmla="*/ 196 h 210"/>
                  <a:gd name="T14" fmla="*/ 28 w 183"/>
                  <a:gd name="T15" fmla="*/ 196 h 210"/>
                  <a:gd name="T16" fmla="*/ 28 w 183"/>
                  <a:gd name="T17" fmla="*/ 210 h 210"/>
                  <a:gd name="T18" fmla="*/ 0 w 183"/>
                  <a:gd name="T19" fmla="*/ 210 h 210"/>
                  <a:gd name="T20" fmla="*/ 0 w 183"/>
                  <a:gd name="T21" fmla="*/ 167 h 210"/>
                  <a:gd name="T22" fmla="*/ 18 w 183"/>
                  <a:gd name="T23" fmla="*/ 159 h 210"/>
                  <a:gd name="T24" fmla="*/ 31 w 183"/>
                  <a:gd name="T25" fmla="*/ 138 h 210"/>
                  <a:gd name="T26" fmla="*/ 38 w 183"/>
                  <a:gd name="T27" fmla="*/ 57 h 210"/>
                  <a:gd name="T28" fmla="*/ 38 w 183"/>
                  <a:gd name="T29" fmla="*/ 0 h 210"/>
                  <a:gd name="T30" fmla="*/ 68 w 183"/>
                  <a:gd name="T31" fmla="*/ 30 h 210"/>
                  <a:gd name="T32" fmla="*/ 68 w 183"/>
                  <a:gd name="T33" fmla="*/ 57 h 210"/>
                  <a:gd name="T34" fmla="*/ 61 w 183"/>
                  <a:gd name="T35" fmla="*/ 141 h 210"/>
                  <a:gd name="T36" fmla="*/ 46 w 183"/>
                  <a:gd name="T37" fmla="*/ 167 h 210"/>
                  <a:gd name="T38" fmla="*/ 130 w 183"/>
                  <a:gd name="T39" fmla="*/ 167 h 210"/>
                  <a:gd name="T40" fmla="*/ 130 w 183"/>
                  <a:gd name="T41" fmla="*/ 30 h 210"/>
                  <a:gd name="T42" fmla="*/ 68 w 183"/>
                  <a:gd name="T4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3" h="21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B4DD02E9-0BCF-4191-9175-85EE1C368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1238" y="3032126"/>
                <a:ext cx="419100" cy="793750"/>
              </a:xfrm>
              <a:custGeom>
                <a:avLst/>
                <a:gdLst>
                  <a:gd name="T0" fmla="*/ 0 w 111"/>
                  <a:gd name="T1" fmla="*/ 0 h 210"/>
                  <a:gd name="T2" fmla="*/ 44 w 111"/>
                  <a:gd name="T3" fmla="*/ 0 h 210"/>
                  <a:gd name="T4" fmla="*/ 87 w 111"/>
                  <a:gd name="T5" fmla="*/ 11 h 210"/>
                  <a:gd name="T6" fmla="*/ 105 w 111"/>
                  <a:gd name="T7" fmla="*/ 33 h 210"/>
                  <a:gd name="T8" fmla="*/ 111 w 111"/>
                  <a:gd name="T9" fmla="*/ 61 h 210"/>
                  <a:gd name="T10" fmla="*/ 92 w 111"/>
                  <a:gd name="T11" fmla="*/ 106 h 210"/>
                  <a:gd name="T12" fmla="*/ 44 w 111"/>
                  <a:gd name="T13" fmla="*/ 121 h 210"/>
                  <a:gd name="T14" fmla="*/ 30 w 111"/>
                  <a:gd name="T15" fmla="*/ 121 h 210"/>
                  <a:gd name="T16" fmla="*/ 30 w 111"/>
                  <a:gd name="T17" fmla="*/ 210 h 210"/>
                  <a:gd name="T18" fmla="*/ 0 w 111"/>
                  <a:gd name="T19" fmla="*/ 210 h 210"/>
                  <a:gd name="T20" fmla="*/ 0 w 111"/>
                  <a:gd name="T21" fmla="*/ 0 h 210"/>
                  <a:gd name="T22" fmla="*/ 30 w 111"/>
                  <a:gd name="T23" fmla="*/ 29 h 210"/>
                  <a:gd name="T24" fmla="*/ 30 w 111"/>
                  <a:gd name="T25" fmla="*/ 93 h 210"/>
                  <a:gd name="T26" fmla="*/ 44 w 111"/>
                  <a:gd name="T27" fmla="*/ 93 h 210"/>
                  <a:gd name="T28" fmla="*/ 73 w 111"/>
                  <a:gd name="T29" fmla="*/ 84 h 210"/>
                  <a:gd name="T30" fmla="*/ 82 w 111"/>
                  <a:gd name="T31" fmla="*/ 60 h 210"/>
                  <a:gd name="T32" fmla="*/ 81 w 111"/>
                  <a:gd name="T33" fmla="*/ 51 h 210"/>
                  <a:gd name="T34" fmla="*/ 76 w 111"/>
                  <a:gd name="T35" fmla="*/ 41 h 210"/>
                  <a:gd name="T36" fmla="*/ 64 w 111"/>
                  <a:gd name="T37" fmla="*/ 32 h 210"/>
                  <a:gd name="T38" fmla="*/ 44 w 111"/>
                  <a:gd name="T39" fmla="*/ 29 h 210"/>
                  <a:gd name="T40" fmla="*/ 30 w 111"/>
                  <a:gd name="T41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1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C08A980F-5DA6-4145-AB85-74045BB8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3032126"/>
                <a:ext cx="930275" cy="793750"/>
              </a:xfrm>
              <a:custGeom>
                <a:avLst/>
                <a:gdLst>
                  <a:gd name="T0" fmla="*/ 259 w 586"/>
                  <a:gd name="T1" fmla="*/ 0 h 500"/>
                  <a:gd name="T2" fmla="*/ 330 w 586"/>
                  <a:gd name="T3" fmla="*/ 0 h 500"/>
                  <a:gd name="T4" fmla="*/ 330 w 586"/>
                  <a:gd name="T5" fmla="*/ 205 h 500"/>
                  <a:gd name="T6" fmla="*/ 496 w 586"/>
                  <a:gd name="T7" fmla="*/ 0 h 500"/>
                  <a:gd name="T8" fmla="*/ 582 w 586"/>
                  <a:gd name="T9" fmla="*/ 0 h 500"/>
                  <a:gd name="T10" fmla="*/ 389 w 586"/>
                  <a:gd name="T11" fmla="*/ 233 h 500"/>
                  <a:gd name="T12" fmla="*/ 586 w 586"/>
                  <a:gd name="T13" fmla="*/ 500 h 500"/>
                  <a:gd name="T14" fmla="*/ 544 w 586"/>
                  <a:gd name="T15" fmla="*/ 500 h 500"/>
                  <a:gd name="T16" fmla="*/ 499 w 586"/>
                  <a:gd name="T17" fmla="*/ 500 h 500"/>
                  <a:gd name="T18" fmla="*/ 342 w 586"/>
                  <a:gd name="T19" fmla="*/ 281 h 500"/>
                  <a:gd name="T20" fmla="*/ 330 w 586"/>
                  <a:gd name="T21" fmla="*/ 295 h 500"/>
                  <a:gd name="T22" fmla="*/ 330 w 586"/>
                  <a:gd name="T23" fmla="*/ 500 h 500"/>
                  <a:gd name="T24" fmla="*/ 259 w 586"/>
                  <a:gd name="T25" fmla="*/ 500 h 500"/>
                  <a:gd name="T26" fmla="*/ 259 w 586"/>
                  <a:gd name="T27" fmla="*/ 295 h 500"/>
                  <a:gd name="T28" fmla="*/ 247 w 586"/>
                  <a:gd name="T29" fmla="*/ 281 h 500"/>
                  <a:gd name="T30" fmla="*/ 90 w 586"/>
                  <a:gd name="T31" fmla="*/ 500 h 500"/>
                  <a:gd name="T32" fmla="*/ 0 w 586"/>
                  <a:gd name="T33" fmla="*/ 500 h 500"/>
                  <a:gd name="T34" fmla="*/ 197 w 586"/>
                  <a:gd name="T35" fmla="*/ 233 h 500"/>
                  <a:gd name="T36" fmla="*/ 5 w 586"/>
                  <a:gd name="T37" fmla="*/ 0 h 500"/>
                  <a:gd name="T38" fmla="*/ 93 w 586"/>
                  <a:gd name="T39" fmla="*/ 0 h 500"/>
                  <a:gd name="T40" fmla="*/ 259 w 586"/>
                  <a:gd name="T41" fmla="*/ 205 h 500"/>
                  <a:gd name="T42" fmla="*/ 259 w 586"/>
                  <a:gd name="T4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6" h="50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4F3203A7-1F7F-4A7D-A995-7950A26C9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576" y="3032126"/>
                <a:ext cx="542925" cy="793750"/>
              </a:xfrm>
              <a:custGeom>
                <a:avLst/>
                <a:gdLst>
                  <a:gd name="T0" fmla="*/ 71 w 342"/>
                  <a:gd name="T1" fmla="*/ 0 h 500"/>
                  <a:gd name="T2" fmla="*/ 71 w 342"/>
                  <a:gd name="T3" fmla="*/ 202 h 500"/>
                  <a:gd name="T4" fmla="*/ 270 w 342"/>
                  <a:gd name="T5" fmla="*/ 202 h 500"/>
                  <a:gd name="T6" fmla="*/ 270 w 342"/>
                  <a:gd name="T7" fmla="*/ 0 h 500"/>
                  <a:gd name="T8" fmla="*/ 342 w 342"/>
                  <a:gd name="T9" fmla="*/ 0 h 500"/>
                  <a:gd name="T10" fmla="*/ 342 w 342"/>
                  <a:gd name="T11" fmla="*/ 500 h 500"/>
                  <a:gd name="T12" fmla="*/ 270 w 342"/>
                  <a:gd name="T13" fmla="*/ 500 h 500"/>
                  <a:gd name="T14" fmla="*/ 270 w 342"/>
                  <a:gd name="T15" fmla="*/ 271 h 500"/>
                  <a:gd name="T16" fmla="*/ 71 w 342"/>
                  <a:gd name="T17" fmla="*/ 271 h 500"/>
                  <a:gd name="T18" fmla="*/ 71 w 342"/>
                  <a:gd name="T19" fmla="*/ 500 h 500"/>
                  <a:gd name="T20" fmla="*/ 0 w 342"/>
                  <a:gd name="T21" fmla="*/ 500 h 500"/>
                  <a:gd name="T22" fmla="*/ 0 w 342"/>
                  <a:gd name="T23" fmla="*/ 0 h 500"/>
                  <a:gd name="T24" fmla="*/ 71 w 342"/>
                  <a:gd name="T25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2" h="50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F53C9DA8-45DE-40D8-9F24-1CB96E304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4476" y="3032126"/>
                <a:ext cx="639763" cy="793750"/>
              </a:xfrm>
              <a:custGeom>
                <a:avLst/>
                <a:gdLst>
                  <a:gd name="T0" fmla="*/ 0 w 170"/>
                  <a:gd name="T1" fmla="*/ 210 h 210"/>
                  <a:gd name="T2" fmla="*/ 0 w 170"/>
                  <a:gd name="T3" fmla="*/ 0 h 210"/>
                  <a:gd name="T4" fmla="*/ 30 w 170"/>
                  <a:gd name="T5" fmla="*/ 0 h 210"/>
                  <a:gd name="T6" fmla="*/ 30 w 170"/>
                  <a:gd name="T7" fmla="*/ 88 h 210"/>
                  <a:gd name="T8" fmla="*/ 52 w 170"/>
                  <a:gd name="T9" fmla="*/ 88 h 210"/>
                  <a:gd name="T10" fmla="*/ 101 w 170"/>
                  <a:gd name="T11" fmla="*/ 104 h 210"/>
                  <a:gd name="T12" fmla="*/ 120 w 170"/>
                  <a:gd name="T13" fmla="*/ 149 h 210"/>
                  <a:gd name="T14" fmla="*/ 113 w 170"/>
                  <a:gd name="T15" fmla="*/ 177 h 210"/>
                  <a:gd name="T16" fmla="*/ 95 w 170"/>
                  <a:gd name="T17" fmla="*/ 199 h 210"/>
                  <a:gd name="T18" fmla="*/ 52 w 170"/>
                  <a:gd name="T19" fmla="*/ 210 h 210"/>
                  <a:gd name="T20" fmla="*/ 0 w 170"/>
                  <a:gd name="T21" fmla="*/ 210 h 210"/>
                  <a:gd name="T22" fmla="*/ 30 w 170"/>
                  <a:gd name="T23" fmla="*/ 117 h 210"/>
                  <a:gd name="T24" fmla="*/ 30 w 170"/>
                  <a:gd name="T25" fmla="*/ 180 h 210"/>
                  <a:gd name="T26" fmla="*/ 51 w 170"/>
                  <a:gd name="T27" fmla="*/ 180 h 210"/>
                  <a:gd name="T28" fmla="*/ 90 w 170"/>
                  <a:gd name="T29" fmla="*/ 149 h 210"/>
                  <a:gd name="T30" fmla="*/ 81 w 170"/>
                  <a:gd name="T31" fmla="*/ 127 h 210"/>
                  <a:gd name="T32" fmla="*/ 51 w 170"/>
                  <a:gd name="T33" fmla="*/ 117 h 210"/>
                  <a:gd name="T34" fmla="*/ 30 w 170"/>
                  <a:gd name="T35" fmla="*/ 117 h 210"/>
                  <a:gd name="T36" fmla="*/ 140 w 170"/>
                  <a:gd name="T37" fmla="*/ 0 h 210"/>
                  <a:gd name="T38" fmla="*/ 170 w 170"/>
                  <a:gd name="T39" fmla="*/ 0 h 210"/>
                  <a:gd name="T40" fmla="*/ 170 w 170"/>
                  <a:gd name="T41" fmla="*/ 210 h 210"/>
                  <a:gd name="T42" fmla="*/ 140 w 170"/>
                  <a:gd name="T43" fmla="*/ 210 h 210"/>
                  <a:gd name="T44" fmla="*/ 140 w 170"/>
                  <a:gd name="T4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" h="21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34C9486D-411A-4EC1-8CF5-9BEF72E99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4301" y="3032126"/>
                <a:ext cx="762000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7E066F66-E06F-40A6-A5E4-A0C442020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7651" y="3032126"/>
                <a:ext cx="760413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24CE1B13-1812-4FD0-85F1-EA0672B6B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9488" y="3032126"/>
                <a:ext cx="584200" cy="793750"/>
              </a:xfrm>
              <a:custGeom>
                <a:avLst/>
                <a:gdLst>
                  <a:gd name="T0" fmla="*/ 368 w 368"/>
                  <a:gd name="T1" fmla="*/ 500 h 500"/>
                  <a:gd name="T2" fmla="*/ 223 w 368"/>
                  <a:gd name="T3" fmla="*/ 243 h 500"/>
                  <a:gd name="T4" fmla="*/ 356 w 368"/>
                  <a:gd name="T5" fmla="*/ 0 h 500"/>
                  <a:gd name="T6" fmla="*/ 277 w 368"/>
                  <a:gd name="T7" fmla="*/ 0 h 500"/>
                  <a:gd name="T8" fmla="*/ 185 w 368"/>
                  <a:gd name="T9" fmla="*/ 174 h 500"/>
                  <a:gd name="T10" fmla="*/ 92 w 368"/>
                  <a:gd name="T11" fmla="*/ 0 h 500"/>
                  <a:gd name="T12" fmla="*/ 14 w 368"/>
                  <a:gd name="T13" fmla="*/ 0 h 500"/>
                  <a:gd name="T14" fmla="*/ 147 w 368"/>
                  <a:gd name="T15" fmla="*/ 243 h 500"/>
                  <a:gd name="T16" fmla="*/ 0 w 368"/>
                  <a:gd name="T17" fmla="*/ 500 h 500"/>
                  <a:gd name="T18" fmla="*/ 80 w 368"/>
                  <a:gd name="T19" fmla="*/ 500 h 500"/>
                  <a:gd name="T20" fmla="*/ 185 w 368"/>
                  <a:gd name="T21" fmla="*/ 309 h 500"/>
                  <a:gd name="T22" fmla="*/ 289 w 368"/>
                  <a:gd name="T23" fmla="*/ 500 h 500"/>
                  <a:gd name="T24" fmla="*/ 368 w 368"/>
                  <a:gd name="T2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8" h="50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9DDEE1F-0164-4891-997A-DE1E0E3C158B}"/>
                </a:ext>
              </a:extLst>
            </p:cNvPr>
            <p:cNvGrpSpPr/>
            <p:nvPr/>
          </p:nvGrpSpPr>
          <p:grpSpPr>
            <a:xfrm>
              <a:off x="2700336" y="1603538"/>
              <a:ext cx="6791325" cy="3478213"/>
              <a:chOff x="2700338" y="1687513"/>
              <a:chExt cx="6791325" cy="3478213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E3AA8E6-23F1-41EA-89FC-A461D334D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1687513"/>
                <a:ext cx="6034088" cy="3478213"/>
              </a:xfrm>
              <a:custGeom>
                <a:avLst/>
                <a:gdLst>
                  <a:gd name="T0" fmla="*/ 1536 w 1601"/>
                  <a:gd name="T1" fmla="*/ 93 h 921"/>
                  <a:gd name="T2" fmla="*/ 1527 w 1601"/>
                  <a:gd name="T3" fmla="*/ 83 h 921"/>
                  <a:gd name="T4" fmla="*/ 1494 w 1601"/>
                  <a:gd name="T5" fmla="*/ 55 h 921"/>
                  <a:gd name="T6" fmla="*/ 1325 w 1601"/>
                  <a:gd name="T7" fmla="*/ 0 h 921"/>
                  <a:gd name="T8" fmla="*/ 276 w 1601"/>
                  <a:gd name="T9" fmla="*/ 0 h 921"/>
                  <a:gd name="T10" fmla="*/ 0 w 1601"/>
                  <a:gd name="T11" fmla="*/ 264 h 921"/>
                  <a:gd name="T12" fmla="*/ 0 w 1601"/>
                  <a:gd name="T13" fmla="*/ 656 h 921"/>
                  <a:gd name="T14" fmla="*/ 276 w 1601"/>
                  <a:gd name="T15" fmla="*/ 921 h 921"/>
                  <a:gd name="T16" fmla="*/ 1325 w 1601"/>
                  <a:gd name="T17" fmla="*/ 921 h 921"/>
                  <a:gd name="T18" fmla="*/ 1497 w 1601"/>
                  <a:gd name="T19" fmla="*/ 864 h 921"/>
                  <a:gd name="T20" fmla="*/ 1446 w 1601"/>
                  <a:gd name="T21" fmla="*/ 864 h 921"/>
                  <a:gd name="T22" fmla="*/ 1325 w 1601"/>
                  <a:gd name="T23" fmla="*/ 894 h 921"/>
                  <a:gd name="T24" fmla="*/ 276 w 1601"/>
                  <a:gd name="T25" fmla="*/ 894 h 921"/>
                  <a:gd name="T26" fmla="*/ 28 w 1601"/>
                  <a:gd name="T27" fmla="*/ 656 h 921"/>
                  <a:gd name="T28" fmla="*/ 28 w 1601"/>
                  <a:gd name="T29" fmla="*/ 264 h 921"/>
                  <a:gd name="T30" fmla="*/ 276 w 1601"/>
                  <a:gd name="T31" fmla="*/ 27 h 921"/>
                  <a:gd name="T32" fmla="*/ 1325 w 1601"/>
                  <a:gd name="T33" fmla="*/ 27 h 921"/>
                  <a:gd name="T34" fmla="*/ 1476 w 1601"/>
                  <a:gd name="T35" fmla="*/ 76 h 921"/>
                  <a:gd name="T36" fmla="*/ 1486 w 1601"/>
                  <a:gd name="T37" fmla="*/ 83 h 921"/>
                  <a:gd name="T38" fmla="*/ 1497 w 1601"/>
                  <a:gd name="T39" fmla="*/ 93 h 921"/>
                  <a:gd name="T40" fmla="*/ 1573 w 1601"/>
                  <a:gd name="T41" fmla="*/ 264 h 921"/>
                  <a:gd name="T42" fmla="*/ 1573 w 1601"/>
                  <a:gd name="T43" fmla="*/ 301 h 921"/>
                  <a:gd name="T44" fmla="*/ 1601 w 1601"/>
                  <a:gd name="T45" fmla="*/ 301 h 921"/>
                  <a:gd name="T46" fmla="*/ 1601 w 1601"/>
                  <a:gd name="T47" fmla="*/ 264 h 921"/>
                  <a:gd name="T48" fmla="*/ 1536 w 1601"/>
                  <a:gd name="T49" fmla="*/ 93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01" h="921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5A50466A-B8E5-443A-8106-541C886432A9}"/>
                  </a:ext>
                </a:extLst>
              </p:cNvPr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A28D62ED-FD63-42BE-9C1C-83A9A1EBC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776" y="3965576"/>
                  <a:ext cx="620713" cy="792163"/>
                </a:xfrm>
                <a:custGeom>
                  <a:avLst/>
                  <a:gdLst>
                    <a:gd name="T0" fmla="*/ 318 w 391"/>
                    <a:gd name="T1" fmla="*/ 499 h 499"/>
                    <a:gd name="T2" fmla="*/ 318 w 391"/>
                    <a:gd name="T3" fmla="*/ 169 h 499"/>
                    <a:gd name="T4" fmla="*/ 0 w 391"/>
                    <a:gd name="T5" fmla="*/ 499 h 499"/>
                    <a:gd name="T6" fmla="*/ 0 w 391"/>
                    <a:gd name="T7" fmla="*/ 0 h 499"/>
                    <a:gd name="T8" fmla="*/ 71 w 391"/>
                    <a:gd name="T9" fmla="*/ 0 h 499"/>
                    <a:gd name="T10" fmla="*/ 71 w 391"/>
                    <a:gd name="T11" fmla="*/ 340 h 499"/>
                    <a:gd name="T12" fmla="*/ 391 w 391"/>
                    <a:gd name="T13" fmla="*/ 0 h 499"/>
                    <a:gd name="T14" fmla="*/ 391 w 391"/>
                    <a:gd name="T15" fmla="*/ 499 h 499"/>
                    <a:gd name="T16" fmla="*/ 318 w 391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1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F34DD32B-B7FB-4A5B-A95D-79B53D630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1288" y="3965576"/>
                  <a:ext cx="554038" cy="792163"/>
                </a:xfrm>
                <a:custGeom>
                  <a:avLst/>
                  <a:gdLst>
                    <a:gd name="T0" fmla="*/ 74 w 349"/>
                    <a:gd name="T1" fmla="*/ 0 h 499"/>
                    <a:gd name="T2" fmla="*/ 74 w 349"/>
                    <a:gd name="T3" fmla="*/ 202 h 499"/>
                    <a:gd name="T4" fmla="*/ 275 w 349"/>
                    <a:gd name="T5" fmla="*/ 202 h 499"/>
                    <a:gd name="T6" fmla="*/ 275 w 349"/>
                    <a:gd name="T7" fmla="*/ 0 h 499"/>
                    <a:gd name="T8" fmla="*/ 349 w 349"/>
                    <a:gd name="T9" fmla="*/ 0 h 499"/>
                    <a:gd name="T10" fmla="*/ 349 w 349"/>
                    <a:gd name="T11" fmla="*/ 499 h 499"/>
                    <a:gd name="T12" fmla="*/ 275 w 349"/>
                    <a:gd name="T13" fmla="*/ 499 h 499"/>
                    <a:gd name="T14" fmla="*/ 275 w 349"/>
                    <a:gd name="T15" fmla="*/ 273 h 499"/>
                    <a:gd name="T16" fmla="*/ 74 w 349"/>
                    <a:gd name="T17" fmla="*/ 273 h 499"/>
                    <a:gd name="T18" fmla="*/ 74 w 349"/>
                    <a:gd name="T19" fmla="*/ 499 h 499"/>
                    <a:gd name="T20" fmla="*/ 0 w 349"/>
                    <a:gd name="T21" fmla="*/ 499 h 499"/>
                    <a:gd name="T22" fmla="*/ 0 w 349"/>
                    <a:gd name="T23" fmla="*/ 0 h 499"/>
                    <a:gd name="T24" fmla="*/ 74 w 349"/>
                    <a:gd name="T25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9" h="499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8C3D203F-247F-4FB2-880E-B63BD41B1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1" y="3965576"/>
                  <a:ext cx="617538" cy="792163"/>
                </a:xfrm>
                <a:custGeom>
                  <a:avLst/>
                  <a:gdLst>
                    <a:gd name="T0" fmla="*/ 318 w 389"/>
                    <a:gd name="T1" fmla="*/ 499 h 499"/>
                    <a:gd name="T2" fmla="*/ 318 w 389"/>
                    <a:gd name="T3" fmla="*/ 169 h 499"/>
                    <a:gd name="T4" fmla="*/ 0 w 389"/>
                    <a:gd name="T5" fmla="*/ 499 h 499"/>
                    <a:gd name="T6" fmla="*/ 0 w 389"/>
                    <a:gd name="T7" fmla="*/ 0 h 499"/>
                    <a:gd name="T8" fmla="*/ 71 w 389"/>
                    <a:gd name="T9" fmla="*/ 0 h 499"/>
                    <a:gd name="T10" fmla="*/ 71 w 389"/>
                    <a:gd name="T11" fmla="*/ 340 h 499"/>
                    <a:gd name="T12" fmla="*/ 389 w 389"/>
                    <a:gd name="T13" fmla="*/ 0 h 499"/>
                    <a:gd name="T14" fmla="*/ 389 w 389"/>
                    <a:gd name="T15" fmla="*/ 499 h 499"/>
                    <a:gd name="T16" fmla="*/ 318 w 389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9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88CBE073-4073-42F0-A193-B1DDA59A6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4813" y="3968751"/>
                  <a:ext cx="638175" cy="788988"/>
                </a:xfrm>
                <a:custGeom>
                  <a:avLst/>
                  <a:gdLst>
                    <a:gd name="T0" fmla="*/ 0 w 402"/>
                    <a:gd name="T1" fmla="*/ 466 h 497"/>
                    <a:gd name="T2" fmla="*/ 0 w 402"/>
                    <a:gd name="T3" fmla="*/ 0 h 497"/>
                    <a:gd name="T4" fmla="*/ 74 w 402"/>
                    <a:gd name="T5" fmla="*/ 0 h 497"/>
                    <a:gd name="T6" fmla="*/ 74 w 402"/>
                    <a:gd name="T7" fmla="*/ 395 h 497"/>
                    <a:gd name="T8" fmla="*/ 269 w 402"/>
                    <a:gd name="T9" fmla="*/ 395 h 497"/>
                    <a:gd name="T10" fmla="*/ 269 w 402"/>
                    <a:gd name="T11" fmla="*/ 0 h 497"/>
                    <a:gd name="T12" fmla="*/ 340 w 402"/>
                    <a:gd name="T13" fmla="*/ 0 h 497"/>
                    <a:gd name="T14" fmla="*/ 340 w 402"/>
                    <a:gd name="T15" fmla="*/ 395 h 497"/>
                    <a:gd name="T16" fmla="*/ 402 w 402"/>
                    <a:gd name="T17" fmla="*/ 395 h 497"/>
                    <a:gd name="T18" fmla="*/ 402 w 402"/>
                    <a:gd name="T19" fmla="*/ 497 h 497"/>
                    <a:gd name="T20" fmla="*/ 333 w 402"/>
                    <a:gd name="T21" fmla="*/ 497 h 497"/>
                    <a:gd name="T22" fmla="*/ 333 w 402"/>
                    <a:gd name="T23" fmla="*/ 466 h 497"/>
                    <a:gd name="T24" fmla="*/ 0 w 402"/>
                    <a:gd name="T25" fmla="*/ 466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2" h="497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E21BF8F3-661A-4444-9B6F-8B85BFEC3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988" y="3965576"/>
                  <a:ext cx="622300" cy="792163"/>
                </a:xfrm>
                <a:custGeom>
                  <a:avLst/>
                  <a:gdLst>
                    <a:gd name="T0" fmla="*/ 319 w 392"/>
                    <a:gd name="T1" fmla="*/ 499 h 499"/>
                    <a:gd name="T2" fmla="*/ 319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2 w 392"/>
                    <a:gd name="T9" fmla="*/ 0 h 499"/>
                    <a:gd name="T10" fmla="*/ 72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19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55490408-A334-4D29-86DA-8C00BE3C1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2388" y="3965576"/>
                  <a:ext cx="458788" cy="792163"/>
                </a:xfrm>
                <a:custGeom>
                  <a:avLst/>
                  <a:gdLst>
                    <a:gd name="T0" fmla="*/ 289 w 289"/>
                    <a:gd name="T1" fmla="*/ 71 h 499"/>
                    <a:gd name="T2" fmla="*/ 182 w 289"/>
                    <a:gd name="T3" fmla="*/ 71 h 499"/>
                    <a:gd name="T4" fmla="*/ 182 w 289"/>
                    <a:gd name="T5" fmla="*/ 499 h 499"/>
                    <a:gd name="T6" fmla="*/ 109 w 289"/>
                    <a:gd name="T7" fmla="*/ 499 h 499"/>
                    <a:gd name="T8" fmla="*/ 109 w 289"/>
                    <a:gd name="T9" fmla="*/ 71 h 499"/>
                    <a:gd name="T10" fmla="*/ 0 w 289"/>
                    <a:gd name="T11" fmla="*/ 71 h 499"/>
                    <a:gd name="T12" fmla="*/ 0 w 289"/>
                    <a:gd name="T13" fmla="*/ 0 h 499"/>
                    <a:gd name="T14" fmla="*/ 289 w 289"/>
                    <a:gd name="T15" fmla="*/ 0 h 499"/>
                    <a:gd name="T16" fmla="*/ 289 w 289"/>
                    <a:gd name="T17" fmla="*/ 71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499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472CB866-8B52-4E1E-BB94-7747D7E1E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8651" y="3965576"/>
                  <a:ext cx="622300" cy="792163"/>
                </a:xfrm>
                <a:custGeom>
                  <a:avLst/>
                  <a:gdLst>
                    <a:gd name="T0" fmla="*/ 320 w 392"/>
                    <a:gd name="T1" fmla="*/ 499 h 499"/>
                    <a:gd name="T2" fmla="*/ 320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3 w 392"/>
                    <a:gd name="T9" fmla="*/ 0 h 499"/>
                    <a:gd name="T10" fmla="*/ 73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20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2F3D09D8-0381-4A17-ABA8-53E15964F7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43988" y="3965576"/>
                  <a:ext cx="447675" cy="792163"/>
                </a:xfrm>
                <a:custGeom>
                  <a:avLst/>
                  <a:gdLst>
                    <a:gd name="T0" fmla="*/ 0 w 119"/>
                    <a:gd name="T1" fmla="*/ 0 h 210"/>
                    <a:gd name="T2" fmla="*/ 30 w 119"/>
                    <a:gd name="T3" fmla="*/ 0 h 210"/>
                    <a:gd name="T4" fmla="*/ 63 w 119"/>
                    <a:gd name="T5" fmla="*/ 4 h 210"/>
                    <a:gd name="T6" fmla="*/ 85 w 119"/>
                    <a:gd name="T7" fmla="*/ 16 h 210"/>
                    <a:gd name="T8" fmla="*/ 101 w 119"/>
                    <a:gd name="T9" fmla="*/ 57 h 210"/>
                    <a:gd name="T10" fmla="*/ 95 w 119"/>
                    <a:gd name="T11" fmla="*/ 81 h 210"/>
                    <a:gd name="T12" fmla="*/ 77 w 119"/>
                    <a:gd name="T13" fmla="*/ 95 h 210"/>
                    <a:gd name="T14" fmla="*/ 106 w 119"/>
                    <a:gd name="T15" fmla="*/ 115 h 210"/>
                    <a:gd name="T16" fmla="*/ 119 w 119"/>
                    <a:gd name="T17" fmla="*/ 154 h 210"/>
                    <a:gd name="T18" fmla="*/ 106 w 119"/>
                    <a:gd name="T19" fmla="*/ 190 h 210"/>
                    <a:gd name="T20" fmla="*/ 50 w 119"/>
                    <a:gd name="T21" fmla="*/ 210 h 210"/>
                    <a:gd name="T22" fmla="*/ 0 w 119"/>
                    <a:gd name="T23" fmla="*/ 210 h 210"/>
                    <a:gd name="T24" fmla="*/ 0 w 119"/>
                    <a:gd name="T25" fmla="*/ 0 h 210"/>
                    <a:gd name="T26" fmla="*/ 31 w 119"/>
                    <a:gd name="T27" fmla="*/ 30 h 210"/>
                    <a:gd name="T28" fmla="*/ 31 w 119"/>
                    <a:gd name="T29" fmla="*/ 89 h 210"/>
                    <a:gd name="T30" fmla="*/ 40 w 119"/>
                    <a:gd name="T31" fmla="*/ 89 h 210"/>
                    <a:gd name="T32" fmla="*/ 65 w 119"/>
                    <a:gd name="T33" fmla="*/ 81 h 210"/>
                    <a:gd name="T34" fmla="*/ 72 w 119"/>
                    <a:gd name="T35" fmla="*/ 57 h 210"/>
                    <a:gd name="T36" fmla="*/ 65 w 119"/>
                    <a:gd name="T37" fmla="*/ 38 h 210"/>
                    <a:gd name="T38" fmla="*/ 41 w 119"/>
                    <a:gd name="T39" fmla="*/ 30 h 210"/>
                    <a:gd name="T40" fmla="*/ 31 w 119"/>
                    <a:gd name="T41" fmla="*/ 30 h 210"/>
                    <a:gd name="T42" fmla="*/ 31 w 119"/>
                    <a:gd name="T43" fmla="*/ 120 h 210"/>
                    <a:gd name="T44" fmla="*/ 31 w 119"/>
                    <a:gd name="T45" fmla="*/ 181 h 210"/>
                    <a:gd name="T46" fmla="*/ 49 w 119"/>
                    <a:gd name="T47" fmla="*/ 181 h 210"/>
                    <a:gd name="T48" fmla="*/ 79 w 119"/>
                    <a:gd name="T49" fmla="*/ 173 h 210"/>
                    <a:gd name="T50" fmla="*/ 89 w 119"/>
                    <a:gd name="T51" fmla="*/ 150 h 210"/>
                    <a:gd name="T52" fmla="*/ 81 w 119"/>
                    <a:gd name="T53" fmla="*/ 129 h 210"/>
                    <a:gd name="T54" fmla="*/ 50 w 119"/>
                    <a:gd name="T55" fmla="*/ 120 h 210"/>
                    <a:gd name="T56" fmla="*/ 31 w 119"/>
                    <a:gd name="T57" fmla="*/ 12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19" h="21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95975D8F-0DE9-4AA9-84EB-7D4BA9BDB1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0713" y="3965576"/>
                  <a:ext cx="727075" cy="792163"/>
                </a:xfrm>
                <a:custGeom>
                  <a:avLst/>
                  <a:gdLst>
                    <a:gd name="T0" fmla="*/ 0 w 458"/>
                    <a:gd name="T1" fmla="*/ 499 h 499"/>
                    <a:gd name="T2" fmla="*/ 235 w 458"/>
                    <a:gd name="T3" fmla="*/ 0 h 499"/>
                    <a:gd name="T4" fmla="*/ 458 w 458"/>
                    <a:gd name="T5" fmla="*/ 499 h 499"/>
                    <a:gd name="T6" fmla="*/ 382 w 458"/>
                    <a:gd name="T7" fmla="*/ 499 h 499"/>
                    <a:gd name="T8" fmla="*/ 330 w 458"/>
                    <a:gd name="T9" fmla="*/ 380 h 499"/>
                    <a:gd name="T10" fmla="*/ 131 w 458"/>
                    <a:gd name="T11" fmla="*/ 380 h 499"/>
                    <a:gd name="T12" fmla="*/ 74 w 458"/>
                    <a:gd name="T13" fmla="*/ 499 h 499"/>
                    <a:gd name="T14" fmla="*/ 0 w 458"/>
                    <a:gd name="T15" fmla="*/ 499 h 499"/>
                    <a:gd name="T16" fmla="*/ 233 w 458"/>
                    <a:gd name="T17" fmla="*/ 164 h 499"/>
                    <a:gd name="T18" fmla="*/ 164 w 458"/>
                    <a:gd name="T19" fmla="*/ 309 h 499"/>
                    <a:gd name="T20" fmla="*/ 297 w 458"/>
                    <a:gd name="T21" fmla="*/ 309 h 499"/>
                    <a:gd name="T22" fmla="*/ 233 w 458"/>
                    <a:gd name="T23" fmla="*/ 164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8" h="499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cxnSp>
        <p:nvCxnSpPr>
          <p:cNvPr id="38" name="Прямая соединительная линия 37"/>
          <p:cNvCxnSpPr/>
          <p:nvPr userDrawn="1"/>
        </p:nvCxnSpPr>
        <p:spPr>
          <a:xfrm>
            <a:off x="348518" y="749745"/>
            <a:ext cx="98318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57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47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63" r:id="rId4"/>
    <p:sldLayoutId id="2147483667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2.jpg"/><Relationship Id="rId4" Type="http://schemas.openxmlformats.org/officeDocument/2006/relationships/image" Target="../media/image11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18187" y="2260082"/>
            <a:ext cx="10051367" cy="1287624"/>
          </a:xfrm>
        </p:spPr>
        <p:txBody>
          <a:bodyPr anchor="ctr">
            <a:noAutofit/>
          </a:bodyPr>
          <a:lstStyle/>
          <a:p>
            <a:r>
              <a:rPr lang="ru-RU" sz="2800" b="1" dirty="0">
                <a:solidFill>
                  <a:srgbClr val="FF631D"/>
                </a:solidFill>
              </a:rPr>
              <a:t>«Тоннельные сооружения и выбор технологии проходческих работ при реализации объекта строительства автомобильной скоростной дороги от М-4 "Дон" до г. Сочи, включая обход </a:t>
            </a:r>
            <a:r>
              <a:rPr lang="ru-RU" sz="2800" b="1" dirty="0" err="1">
                <a:solidFill>
                  <a:srgbClr val="FF631D"/>
                </a:solidFill>
              </a:rPr>
              <a:t>мкр</a:t>
            </a:r>
            <a:r>
              <a:rPr lang="ru-RU" sz="2800" b="1" dirty="0">
                <a:solidFill>
                  <a:srgbClr val="FF631D"/>
                </a:solidFill>
              </a:rPr>
              <a:t>. Адлер»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23130" y="4780317"/>
            <a:ext cx="10515600" cy="606555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Полигалов Михаил Александрович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23130" y="5386872"/>
            <a:ext cx="10515600" cy="46040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bg1"/>
                </a:solidFill>
              </a:rPr>
              <a:t>Начальник </a:t>
            </a:r>
            <a:r>
              <a:rPr lang="ru-RU" sz="2400" dirty="0">
                <a:solidFill>
                  <a:schemeClr val="bg1"/>
                </a:solidFill>
              </a:rPr>
              <a:t>отдела строительства тоннельных сооружений и специальных видов работ управления тоннельного строительства </a:t>
            </a:r>
            <a:r>
              <a:rPr lang="ru-RU" sz="2400" dirty="0" smtClean="0">
                <a:solidFill>
                  <a:schemeClr val="bg1"/>
                </a:solidFill>
              </a:rPr>
              <a:t>Государственной </a:t>
            </a:r>
            <a:r>
              <a:rPr lang="ru-RU" sz="2400" dirty="0">
                <a:solidFill>
                  <a:schemeClr val="bg1"/>
                </a:solidFill>
              </a:rPr>
              <a:t>компании «Автодор»</a:t>
            </a:r>
          </a:p>
        </p:txBody>
      </p:sp>
    </p:spTree>
    <p:extLst>
      <p:ext uri="{BB962C8B-B14F-4D97-AF65-F5344CB8AC3E}">
        <p14:creationId xmlns:p14="http://schemas.microsoft.com/office/powerpoint/2010/main" val="20638053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1C74"/>
                </a:solidFill>
              </a:rPr>
              <a:t>Лаборатория </a:t>
            </a:r>
            <a:r>
              <a:rPr lang="ru-RU" sz="1800" b="1" dirty="0" err="1" smtClean="0">
                <a:solidFill>
                  <a:srgbClr val="001C74"/>
                </a:solidFill>
              </a:rPr>
              <a:t>иммерсивнных</a:t>
            </a:r>
            <a:r>
              <a:rPr lang="ru-RU" sz="1800" b="1" dirty="0" smtClean="0">
                <a:solidFill>
                  <a:srgbClr val="001C74"/>
                </a:solidFill>
              </a:rPr>
              <a:t> технологий Автодор Инжиниринг</a:t>
            </a:r>
            <a:endParaRPr lang="ru-RU" sz="1800" b="1" dirty="0">
              <a:solidFill>
                <a:srgbClr val="001C7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9" y="832748"/>
            <a:ext cx="6312694" cy="3550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" t="9641" r="16536" b="8921"/>
          <a:stretch/>
        </p:blipFill>
        <p:spPr>
          <a:xfrm>
            <a:off x="6124756" y="2922152"/>
            <a:ext cx="5821392" cy="3379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73" y="5516697"/>
            <a:ext cx="1940323" cy="78504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6927790" y="1630960"/>
            <a:ext cx="46185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Восточный и западный порталы тоннелей Адлера</a:t>
            </a:r>
            <a:endParaRPr lang="ru-RU" sz="1200" dirty="0">
              <a:solidFill>
                <a:srgbClr val="001C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762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8" y="744421"/>
            <a:ext cx="6897998" cy="3879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944" y="2702827"/>
            <a:ext cx="6399362" cy="3598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14" y="5516697"/>
            <a:ext cx="1940323" cy="785042"/>
          </a:xfrm>
          <a:prstGeom prst="rect">
            <a:avLst/>
          </a:prstGeom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001C74"/>
                </a:solidFill>
              </a:rPr>
              <a:t>Лаборатория </a:t>
            </a:r>
            <a:r>
              <a:rPr lang="ru-RU" sz="1800" b="1" dirty="0" err="1" smtClean="0">
                <a:solidFill>
                  <a:srgbClr val="001C74"/>
                </a:solidFill>
              </a:rPr>
              <a:t>иммерсивнных</a:t>
            </a:r>
            <a:r>
              <a:rPr lang="ru-RU" sz="1800" b="1" dirty="0" smtClean="0">
                <a:solidFill>
                  <a:srgbClr val="001C74"/>
                </a:solidFill>
              </a:rPr>
              <a:t> технологий Автодор Инжиниринг</a:t>
            </a:r>
            <a:endParaRPr lang="ru-RU" sz="1800" b="1" dirty="0">
              <a:solidFill>
                <a:srgbClr val="001C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822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F1F24FF-617C-4DAC-9E4F-2A2927A44540}"/>
              </a:ext>
            </a:extLst>
          </p:cNvPr>
          <p:cNvSpPr txBox="1">
            <a:spLocks/>
          </p:cNvSpPr>
          <p:nvPr/>
        </p:nvSpPr>
        <p:spPr>
          <a:xfrm>
            <a:off x="850623" y="4900555"/>
            <a:ext cx="8445777" cy="115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187353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1C74"/>
                </a:solidFill>
              </a:rPr>
              <a:t>Скоростная автомагистраль </a:t>
            </a:r>
            <a:r>
              <a:rPr lang="ru-RU" sz="1800" b="1" dirty="0">
                <a:solidFill>
                  <a:srgbClr val="001C74"/>
                </a:solidFill>
              </a:rPr>
              <a:t>от М-4 «Дон» до </a:t>
            </a:r>
            <a:r>
              <a:rPr lang="ru-RU" sz="1800" b="1" dirty="0" err="1">
                <a:solidFill>
                  <a:srgbClr val="001C74"/>
                </a:solidFill>
              </a:rPr>
              <a:t>г.Сочи</a:t>
            </a:r>
            <a:r>
              <a:rPr lang="ru-RU" sz="1800" b="1" dirty="0">
                <a:solidFill>
                  <a:srgbClr val="001C74"/>
                </a:solidFill>
              </a:rPr>
              <a:t>, </a:t>
            </a:r>
            <a:endParaRPr lang="ru-RU" sz="1800" b="1" dirty="0" smtClean="0">
              <a:solidFill>
                <a:srgbClr val="001C74"/>
              </a:solidFill>
            </a:endParaRPr>
          </a:p>
          <a:p>
            <a:r>
              <a:rPr lang="ru-RU" sz="1800" b="1" dirty="0" smtClean="0">
                <a:solidFill>
                  <a:srgbClr val="001C74"/>
                </a:solidFill>
              </a:rPr>
              <a:t>включая </a:t>
            </a:r>
            <a:r>
              <a:rPr lang="ru-RU" sz="1800" b="1" dirty="0">
                <a:solidFill>
                  <a:srgbClr val="001C74"/>
                </a:solidFill>
              </a:rPr>
              <a:t>Обход Адлера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45" y="761763"/>
            <a:ext cx="8883995" cy="57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41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754381" y="911889"/>
            <a:ext cx="48373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Строительство тоннелей позволяет проложить ось автомагистрали через горные хребты, при этом исключив необходимость в так называемых серпантинах, тем самым выпрямляя проектируемую автомагистраль и сокращая её протяженность, что в свою очередь снижает стоимость и сроки реализации Объекта.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18" y="906781"/>
            <a:ext cx="5202381" cy="3469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1C74"/>
                </a:solidFill>
              </a:rPr>
              <a:t>Скоростная автомагистраль </a:t>
            </a:r>
            <a:r>
              <a:rPr lang="ru-RU" sz="1800" b="1" dirty="0">
                <a:solidFill>
                  <a:srgbClr val="001C74"/>
                </a:solidFill>
              </a:rPr>
              <a:t>от М-4 «Дон» до </a:t>
            </a:r>
            <a:r>
              <a:rPr lang="ru-RU" sz="1800" b="1" dirty="0" err="1">
                <a:solidFill>
                  <a:srgbClr val="001C74"/>
                </a:solidFill>
              </a:rPr>
              <a:t>г.Сочи</a:t>
            </a:r>
            <a:r>
              <a:rPr lang="ru-RU" sz="1800" b="1" dirty="0">
                <a:solidFill>
                  <a:srgbClr val="001C74"/>
                </a:solidFill>
              </a:rPr>
              <a:t>, </a:t>
            </a:r>
            <a:endParaRPr lang="ru-RU" sz="1800" b="1" dirty="0" smtClean="0">
              <a:solidFill>
                <a:srgbClr val="001C74"/>
              </a:solidFill>
            </a:endParaRPr>
          </a:p>
          <a:p>
            <a:r>
              <a:rPr lang="ru-RU" sz="1800" b="1" dirty="0" smtClean="0">
                <a:solidFill>
                  <a:srgbClr val="001C74"/>
                </a:solidFill>
              </a:rPr>
              <a:t>включая </a:t>
            </a:r>
            <a:r>
              <a:rPr lang="ru-RU" sz="1800" b="1" dirty="0">
                <a:solidFill>
                  <a:srgbClr val="001C74"/>
                </a:solidFill>
              </a:rPr>
              <a:t>Обход Адлера</a:t>
            </a:r>
          </a:p>
        </p:txBody>
      </p:sp>
      <p:pic>
        <p:nvPicPr>
          <p:cNvPr id="5" name="Джубга-Сочи, 3 этап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contrast="22000"/>
          </a:blip>
          <a:stretch>
            <a:fillRect/>
          </a:stretch>
        </p:blipFill>
        <p:spPr>
          <a:xfrm>
            <a:off x="746760" y="2661703"/>
            <a:ext cx="6305332" cy="3546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035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7401465" y="1111489"/>
            <a:ext cx="3657600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Данная технология позволяет снизить влияние процесса строительства на природные ресурсы данного региона, а именно сокращение негативного влияния на особо охраняемые природные территории и сокращение прохождения трассы по территории национального парка. Также влечёт за собой повышение безопасности ведения строительных работ и безопасности дорожного движения при эксплуатации автомобильной дороги исключив влияние погодных условий региона.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78" y="1033851"/>
            <a:ext cx="6817348" cy="4547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1C74"/>
                </a:solidFill>
              </a:rPr>
              <a:t>Скоростная автомагистраль </a:t>
            </a:r>
            <a:r>
              <a:rPr lang="ru-RU" sz="1800" b="1" dirty="0">
                <a:solidFill>
                  <a:srgbClr val="001C74"/>
                </a:solidFill>
              </a:rPr>
              <a:t>от М-4 «Дон» до </a:t>
            </a:r>
            <a:r>
              <a:rPr lang="ru-RU" sz="1800" b="1" dirty="0" err="1">
                <a:solidFill>
                  <a:srgbClr val="001C74"/>
                </a:solidFill>
              </a:rPr>
              <a:t>г.Сочи</a:t>
            </a:r>
            <a:r>
              <a:rPr lang="ru-RU" sz="1800" b="1" dirty="0">
                <a:solidFill>
                  <a:srgbClr val="001C74"/>
                </a:solidFill>
              </a:rPr>
              <a:t>, </a:t>
            </a:r>
            <a:endParaRPr lang="ru-RU" sz="1800" b="1" dirty="0" smtClean="0">
              <a:solidFill>
                <a:srgbClr val="001C74"/>
              </a:solidFill>
            </a:endParaRPr>
          </a:p>
          <a:p>
            <a:r>
              <a:rPr lang="ru-RU" sz="1800" b="1" dirty="0" smtClean="0">
                <a:solidFill>
                  <a:srgbClr val="001C74"/>
                </a:solidFill>
              </a:rPr>
              <a:t>включая </a:t>
            </a:r>
            <a:r>
              <a:rPr lang="ru-RU" sz="1800" b="1" dirty="0">
                <a:solidFill>
                  <a:srgbClr val="001C74"/>
                </a:solidFill>
              </a:rPr>
              <a:t>Обход Адлера</a:t>
            </a:r>
          </a:p>
        </p:txBody>
      </p:sp>
    </p:spTree>
    <p:extLst>
      <p:ext uri="{BB962C8B-B14F-4D97-AF65-F5344CB8AC3E}">
        <p14:creationId xmlns:p14="http://schemas.microsoft.com/office/powerpoint/2010/main" val="19142707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rgbClr val="001C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Строительство тоннельных сооружений с применением тоннелепроходческих комплексов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01" y="906410"/>
            <a:ext cx="5688445" cy="3118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06"/>
          <a:stretch/>
        </p:blipFill>
        <p:spPr>
          <a:xfrm>
            <a:off x="5902035" y="3353031"/>
            <a:ext cx="5948217" cy="2853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6490911" y="869203"/>
            <a:ext cx="4559527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b="1" dirty="0" smtClean="0">
                <a:solidFill>
                  <a:srgbClr val="001C74"/>
                </a:solidFill>
              </a:rPr>
              <a:t>Преимущества применения ТПМК: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• строительство тоннелей более 5км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• </a:t>
            </a:r>
            <a:r>
              <a:rPr lang="ru-RU" sz="1200" dirty="0" smtClean="0">
                <a:solidFill>
                  <a:srgbClr val="001C74"/>
                </a:solidFill>
              </a:rPr>
              <a:t>средняя скорость проходческих работ 260 метров в месяц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• снижает количество изымаемых </a:t>
            </a:r>
            <a:r>
              <a:rPr lang="ru-RU" sz="1200" dirty="0" smtClean="0">
                <a:solidFill>
                  <a:srgbClr val="001C74"/>
                </a:solidFill>
              </a:rPr>
              <a:t>территорий</a:t>
            </a:r>
            <a:endParaRPr lang="ru-RU" sz="1200" dirty="0">
              <a:solidFill>
                <a:srgbClr val="001C74"/>
              </a:solidFill>
            </a:endParaRP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• снижает </a:t>
            </a:r>
            <a:r>
              <a:rPr lang="ru-RU" sz="1200" dirty="0">
                <a:solidFill>
                  <a:srgbClr val="001C74"/>
                </a:solidFill>
              </a:rPr>
              <a:t>влияние на особо охраняемые природные территории «Сочинского национального парка» (количество вырубаемых лесов и краснокнижных растений</a:t>
            </a:r>
            <a:r>
              <a:rPr lang="ru-RU" sz="1200" dirty="0" smtClean="0">
                <a:solidFill>
                  <a:srgbClr val="001C74"/>
                </a:solidFill>
              </a:rPr>
              <a:t>)</a:t>
            </a:r>
            <a:endParaRPr lang="ru-RU" sz="1200" dirty="0">
              <a:solidFill>
                <a:srgbClr val="001C74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1237204" y="4201065"/>
            <a:ext cx="4770464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• уменьшает количество строительных площадок и подъездных дорог к ним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• сокращает количество подпорных стен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• необходимость </a:t>
            </a:r>
            <a:r>
              <a:rPr lang="ru-RU" sz="1200" dirty="0">
                <a:solidFill>
                  <a:srgbClr val="001C74"/>
                </a:solidFill>
              </a:rPr>
              <a:t>доставки строительных материалов только на 1 строительную площадку (портал ТПМК) 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• применение </a:t>
            </a:r>
            <a:r>
              <a:rPr lang="ru-RU" sz="1200" dirty="0">
                <a:solidFill>
                  <a:srgbClr val="001C74"/>
                </a:solidFill>
              </a:rPr>
              <a:t>высокоточной водонепроницаемой железобетонной обделки исключает необходимость </a:t>
            </a:r>
            <a:r>
              <a:rPr lang="ru-RU" sz="1200" dirty="0" smtClean="0">
                <a:solidFill>
                  <a:srgbClr val="001C74"/>
                </a:solidFill>
              </a:rPr>
              <a:t>торкретирования при креплении горных выработок </a:t>
            </a:r>
            <a:endParaRPr lang="ru-RU" sz="1200" dirty="0">
              <a:solidFill>
                <a:srgbClr val="001C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47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43" y="966158"/>
            <a:ext cx="6864811" cy="4347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rgbClr val="001C7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Строительство тоннельных сооружений с применением тоннелепроходческих комплексов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572970" y="966158"/>
            <a:ext cx="4465273" cy="761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Применение </a:t>
            </a:r>
            <a:r>
              <a:rPr lang="ru-RU" sz="1200" dirty="0">
                <a:solidFill>
                  <a:srgbClr val="001C74"/>
                </a:solidFill>
              </a:rPr>
              <a:t>высокоточной-водонепроницаемой </a:t>
            </a:r>
            <a:r>
              <a:rPr lang="ru-RU" sz="1200" dirty="0" smtClean="0">
                <a:solidFill>
                  <a:srgbClr val="001C74"/>
                </a:solidFill>
              </a:rPr>
              <a:t>железобетонной обделки и необходимость строительства заводов по её производству.</a:t>
            </a:r>
            <a:endParaRPr lang="ru-RU" sz="1200" dirty="0">
              <a:solidFill>
                <a:srgbClr val="001C74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70" y="2833362"/>
            <a:ext cx="5180849" cy="3453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308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" y="832889"/>
            <a:ext cx="5735053" cy="4015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1C74"/>
                </a:solidFill>
              </a:rPr>
              <a:t>Горный способ ведения проходческих работ</a:t>
            </a:r>
            <a:endParaRPr lang="ru-RU" sz="1800" b="1" dirty="0">
              <a:solidFill>
                <a:srgbClr val="001C74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3" b="11231"/>
          <a:stretch/>
        </p:blipFill>
        <p:spPr>
          <a:xfrm>
            <a:off x="5753511" y="2700068"/>
            <a:ext cx="6328902" cy="3708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6410204" y="1009901"/>
            <a:ext cx="47178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b="1" dirty="0" smtClean="0">
                <a:solidFill>
                  <a:srgbClr val="001C74"/>
                </a:solidFill>
              </a:rPr>
              <a:t>Горнопроходческое оборудование применяемое при горном способе работ.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Строительство тоннелей протяженностью до 2,5 км</a:t>
            </a:r>
          </a:p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 smtClean="0">
                <a:solidFill>
                  <a:srgbClr val="001C74"/>
                </a:solidFill>
              </a:rPr>
              <a:t>Средняя скорость проходческих работ 90 метров в месяц</a:t>
            </a:r>
            <a:endParaRPr lang="ru-RU" sz="1200" dirty="0">
              <a:solidFill>
                <a:srgbClr val="001C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943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7108944" y="1319459"/>
            <a:ext cx="461858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  <a:spcAft>
                <a:spcPts val="600"/>
              </a:spcAft>
            </a:pPr>
            <a:r>
              <a:rPr lang="ru-RU" sz="1200" dirty="0">
                <a:solidFill>
                  <a:srgbClr val="001C74"/>
                </a:solidFill>
              </a:rPr>
              <a:t>Государственная компания приступила к реализации первого этапа </a:t>
            </a:r>
            <a:r>
              <a:rPr lang="ru-RU" sz="1200" dirty="0" smtClean="0">
                <a:solidFill>
                  <a:srgbClr val="001C74"/>
                </a:solidFill>
              </a:rPr>
              <a:t>Объекта </a:t>
            </a:r>
            <a:r>
              <a:rPr lang="ru-RU" sz="1200" dirty="0">
                <a:solidFill>
                  <a:srgbClr val="001C74"/>
                </a:solidFill>
              </a:rPr>
              <a:t>– Обход </a:t>
            </a:r>
            <a:r>
              <a:rPr lang="ru-RU" sz="1200" dirty="0" err="1" smtClean="0">
                <a:solidFill>
                  <a:srgbClr val="001C74"/>
                </a:solidFill>
              </a:rPr>
              <a:t>мкрн</a:t>
            </a:r>
            <a:r>
              <a:rPr lang="ru-RU" sz="1200" dirty="0" smtClean="0">
                <a:solidFill>
                  <a:srgbClr val="001C74"/>
                </a:solidFill>
              </a:rPr>
              <a:t>. Адлер </a:t>
            </a:r>
            <a:r>
              <a:rPr lang="ru-RU" sz="1200" dirty="0">
                <a:solidFill>
                  <a:srgbClr val="001C74"/>
                </a:solidFill>
              </a:rPr>
              <a:t>протяженностью 9,84км.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1" y="906780"/>
            <a:ext cx="5981485" cy="3930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1C74"/>
                </a:solidFill>
              </a:rPr>
              <a:t>Обход </a:t>
            </a:r>
            <a:r>
              <a:rPr lang="ru-RU" sz="1800" b="1" dirty="0" err="1" smtClean="0">
                <a:solidFill>
                  <a:srgbClr val="001C74"/>
                </a:solidFill>
              </a:rPr>
              <a:t>мкрн</a:t>
            </a:r>
            <a:r>
              <a:rPr lang="ru-RU" sz="1800" b="1" dirty="0" smtClean="0">
                <a:solidFill>
                  <a:srgbClr val="001C74"/>
                </a:solidFill>
              </a:rPr>
              <a:t>. Адлер</a:t>
            </a:r>
            <a:endParaRPr lang="ru-RU" sz="1800" b="1" dirty="0">
              <a:solidFill>
                <a:srgbClr val="001C74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925" r="1162"/>
          <a:stretch/>
        </p:blipFill>
        <p:spPr bwMode="auto">
          <a:xfrm>
            <a:off x="5710687" y="2104289"/>
            <a:ext cx="6209581" cy="4260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4281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2" y="807408"/>
            <a:ext cx="6434325" cy="48184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rgbClr val="001C74"/>
                </a:solidFill>
              </a:rPr>
              <a:t>Обход </a:t>
            </a:r>
            <a:r>
              <a:rPr lang="ru-RU" sz="1800" b="1" dirty="0" err="1" smtClean="0">
                <a:solidFill>
                  <a:srgbClr val="001C74"/>
                </a:solidFill>
              </a:rPr>
              <a:t>мкрн</a:t>
            </a:r>
            <a:r>
              <a:rPr lang="ru-RU" sz="1800" b="1" dirty="0" smtClean="0">
                <a:solidFill>
                  <a:srgbClr val="001C74"/>
                </a:solidFill>
              </a:rPr>
              <a:t>. Адлер</a:t>
            </a:r>
            <a:endParaRPr lang="ru-RU" sz="1800" b="1" dirty="0">
              <a:solidFill>
                <a:srgbClr val="001C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42" y="2263410"/>
            <a:ext cx="6141849" cy="412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5550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5">
    <a:dk1>
      <a:srgbClr val="0D2745"/>
    </a:dk1>
    <a:lt1>
      <a:srgbClr val="FFFFFF"/>
    </a:lt1>
    <a:dk2>
      <a:srgbClr val="034A90"/>
    </a:dk2>
    <a:lt2>
      <a:srgbClr val="D1D1D1"/>
    </a:lt2>
    <a:accent1>
      <a:srgbClr val="FF4E00"/>
    </a:accent1>
    <a:accent2>
      <a:srgbClr val="B5D9FD"/>
    </a:accent2>
    <a:accent3>
      <a:srgbClr val="F6910A"/>
    </a:accent3>
    <a:accent4>
      <a:srgbClr val="001C74"/>
    </a:accent4>
    <a:accent5>
      <a:srgbClr val="48A1FA"/>
    </a:accent5>
    <a:accent6>
      <a:srgbClr val="FF4E00"/>
    </a:accent6>
    <a:hlink>
      <a:srgbClr val="FF4E00"/>
    </a:hlink>
    <a:folHlink>
      <a:srgbClr val="2D479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5180</TotalTime>
  <Words>368</Words>
  <Application>Microsoft Office PowerPoint</Application>
  <PresentationFormat>Широкоэкранный</PresentationFormat>
  <Paragraphs>34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Century Gothic</vt:lpstr>
      <vt:lpstr>Calibri</vt:lpstr>
      <vt:lpstr>Arial</vt:lpstr>
      <vt:lpstr>Тема Office</vt:lpstr>
      <vt:lpstr>«Тоннельные сооружения и выбор технологии проходческих работ при реализации объекта строительства автомобильной скоростной дороги от М-4 "Дон" до г. Сочи, включая обход мкр. Адлер»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Полигалов Михаил Александрович</cp:lastModifiedBy>
  <cp:revision>274</cp:revision>
  <cp:lastPrinted>2025-05-21T11:00:56Z</cp:lastPrinted>
  <dcterms:created xsi:type="dcterms:W3CDTF">2023-05-03T14:32:16Z</dcterms:created>
  <dcterms:modified xsi:type="dcterms:W3CDTF">2025-05-26T08:18:21Z</dcterms:modified>
</cp:coreProperties>
</file>