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7" r:id="rId2"/>
    <p:sldId id="324" r:id="rId3"/>
    <p:sldId id="327" r:id="rId4"/>
    <p:sldId id="308" r:id="rId5"/>
    <p:sldId id="309" r:id="rId6"/>
    <p:sldId id="317" r:id="rId7"/>
    <p:sldId id="318" r:id="rId8"/>
    <p:sldId id="334" r:id="rId9"/>
    <p:sldId id="328" r:id="rId10"/>
    <p:sldId id="320" r:id="rId11"/>
    <p:sldId id="321" r:id="rId12"/>
    <p:sldId id="323" r:id="rId13"/>
    <p:sldId id="305" r:id="rId14"/>
    <p:sldId id="329" r:id="rId15"/>
    <p:sldId id="304" r:id="rId16"/>
  </p:sldIdLst>
  <p:sldSz cx="12192000" cy="6858000"/>
  <p:notesSz cx="6858000" cy="9144000"/>
  <p:embeddedFontLst>
    <p:embeddedFont>
      <p:font typeface="STIXGeneral-Regular" charset="2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eeline Sans" panose="020B0500040202020204" pitchFamily="34" charset="-52"/>
      <p:regular r:id="rId28"/>
      <p:bold r:id="rId29"/>
    </p:embeddedFont>
    <p:embeddedFont>
      <p:font typeface="Beeline Sans Medium" panose="020B0600040202020204" pitchFamily="34" charset="-52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74"/>
    <a:srgbClr val="FF631D"/>
    <a:srgbClr val="2B78F5"/>
    <a:srgbClr val="2BB8EE"/>
    <a:srgbClr val="DDEFFF"/>
    <a:srgbClr val="71B7FC"/>
    <a:srgbClr val="ACD7FE"/>
    <a:srgbClr val="BBDEFE"/>
    <a:srgbClr val="134CFF"/>
    <a:srgbClr val="91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8" autoAdjust="0"/>
    <p:restoredTop sz="96215" autoAdjust="0"/>
  </p:normalViewPr>
  <p:slideViewPr>
    <p:cSldViewPr snapToGrid="0">
      <p:cViewPr varScale="1">
        <p:scale>
          <a:sx n="88" d="100"/>
          <a:sy n="88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67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9E31-D912-4053-9E3D-DCEEC178A71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18B22-41D1-4649-B488-B80846D2C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9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751270" y="318639"/>
            <a:ext cx="4099242" cy="1251843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34149" y="1050159"/>
            <a:ext cx="5693687" cy="1738761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38432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50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85A39E-CEC7-4B9A-B192-C20CECC6D0F7}"/>
              </a:ext>
            </a:extLst>
          </p:cNvPr>
          <p:cNvGrpSpPr/>
          <p:nvPr userDrawn="1"/>
        </p:nvGrpSpPr>
        <p:grpSpPr>
          <a:xfrm>
            <a:off x="10376568" y="129884"/>
            <a:ext cx="1240054" cy="635101"/>
            <a:chOff x="2700336" y="1603538"/>
            <a:chExt cx="6791325" cy="347821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BF1F84B-B1BF-4461-A67B-B77FBD74EFEE}"/>
                </a:ext>
              </a:extLst>
            </p:cNvPr>
            <p:cNvGrpSpPr/>
            <p:nvPr/>
          </p:nvGrpSpPr>
          <p:grpSpPr>
            <a:xfrm>
              <a:off x="3152774" y="2016288"/>
              <a:ext cx="6030912" cy="1725613"/>
              <a:chOff x="3152776" y="2100263"/>
              <a:chExt cx="6030912" cy="1725613"/>
            </a:xfrm>
            <a:solidFill>
              <a:srgbClr val="001C74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E6EE0F4D-3443-4DE1-9DC4-0A75491B3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2100263"/>
                <a:ext cx="812800" cy="788988"/>
              </a:xfrm>
              <a:custGeom>
                <a:avLst/>
                <a:gdLst>
                  <a:gd name="T0" fmla="*/ 93 w 216"/>
                  <a:gd name="T1" fmla="*/ 209 h 209"/>
                  <a:gd name="T2" fmla="*/ 93 w 216"/>
                  <a:gd name="T3" fmla="*/ 181 h 209"/>
                  <a:gd name="T4" fmla="*/ 87 w 216"/>
                  <a:gd name="T5" fmla="*/ 181 h 209"/>
                  <a:gd name="T6" fmla="*/ 22 w 216"/>
                  <a:gd name="T7" fmla="*/ 159 h 209"/>
                  <a:gd name="T8" fmla="*/ 0 w 216"/>
                  <a:gd name="T9" fmla="*/ 101 h 209"/>
                  <a:gd name="T10" fmla="*/ 22 w 216"/>
                  <a:gd name="T11" fmla="*/ 44 h 209"/>
                  <a:gd name="T12" fmla="*/ 87 w 216"/>
                  <a:gd name="T13" fmla="*/ 21 h 209"/>
                  <a:gd name="T14" fmla="*/ 93 w 216"/>
                  <a:gd name="T15" fmla="*/ 21 h 209"/>
                  <a:gd name="T16" fmla="*/ 93 w 216"/>
                  <a:gd name="T17" fmla="*/ 0 h 209"/>
                  <a:gd name="T18" fmla="*/ 123 w 216"/>
                  <a:gd name="T19" fmla="*/ 0 h 209"/>
                  <a:gd name="T20" fmla="*/ 123 w 216"/>
                  <a:gd name="T21" fmla="*/ 21 h 209"/>
                  <a:gd name="T22" fmla="*/ 128 w 216"/>
                  <a:gd name="T23" fmla="*/ 21 h 209"/>
                  <a:gd name="T24" fmla="*/ 194 w 216"/>
                  <a:gd name="T25" fmla="*/ 44 h 209"/>
                  <a:gd name="T26" fmla="*/ 216 w 216"/>
                  <a:gd name="T27" fmla="*/ 101 h 209"/>
                  <a:gd name="T28" fmla="*/ 194 w 216"/>
                  <a:gd name="T29" fmla="*/ 159 h 209"/>
                  <a:gd name="T30" fmla="*/ 128 w 216"/>
                  <a:gd name="T31" fmla="*/ 181 h 209"/>
                  <a:gd name="T32" fmla="*/ 123 w 216"/>
                  <a:gd name="T33" fmla="*/ 181 h 209"/>
                  <a:gd name="T34" fmla="*/ 123 w 216"/>
                  <a:gd name="T35" fmla="*/ 209 h 209"/>
                  <a:gd name="T36" fmla="*/ 93 w 216"/>
                  <a:gd name="T37" fmla="*/ 209 h 209"/>
                  <a:gd name="T38" fmla="*/ 93 w 216"/>
                  <a:gd name="T39" fmla="*/ 152 h 209"/>
                  <a:gd name="T40" fmla="*/ 93 w 216"/>
                  <a:gd name="T41" fmla="*/ 50 h 209"/>
                  <a:gd name="T42" fmla="*/ 87 w 216"/>
                  <a:gd name="T43" fmla="*/ 50 h 209"/>
                  <a:gd name="T44" fmla="*/ 44 w 216"/>
                  <a:gd name="T45" fmla="*/ 64 h 209"/>
                  <a:gd name="T46" fmla="*/ 30 w 216"/>
                  <a:gd name="T47" fmla="*/ 101 h 209"/>
                  <a:gd name="T48" fmla="*/ 44 w 216"/>
                  <a:gd name="T49" fmla="*/ 138 h 209"/>
                  <a:gd name="T50" fmla="*/ 87 w 216"/>
                  <a:gd name="T51" fmla="*/ 152 h 209"/>
                  <a:gd name="T52" fmla="*/ 93 w 216"/>
                  <a:gd name="T53" fmla="*/ 152 h 209"/>
                  <a:gd name="T54" fmla="*/ 123 w 216"/>
                  <a:gd name="T55" fmla="*/ 50 h 209"/>
                  <a:gd name="T56" fmla="*/ 123 w 216"/>
                  <a:gd name="T57" fmla="*/ 152 h 209"/>
                  <a:gd name="T58" fmla="*/ 129 w 216"/>
                  <a:gd name="T59" fmla="*/ 152 h 209"/>
                  <a:gd name="T60" fmla="*/ 172 w 216"/>
                  <a:gd name="T61" fmla="*/ 138 h 209"/>
                  <a:gd name="T62" fmla="*/ 186 w 216"/>
                  <a:gd name="T63" fmla="*/ 101 h 209"/>
                  <a:gd name="T64" fmla="*/ 172 w 216"/>
                  <a:gd name="T65" fmla="*/ 64 h 209"/>
                  <a:gd name="T66" fmla="*/ 129 w 216"/>
                  <a:gd name="T67" fmla="*/ 50 h 209"/>
                  <a:gd name="T68" fmla="*/ 123 w 216"/>
                  <a:gd name="T69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9">
                    <a:moveTo>
                      <a:pt x="93" y="209"/>
                    </a:moveTo>
                    <a:cubicBezTo>
                      <a:pt x="93" y="181"/>
                      <a:pt x="93" y="181"/>
                      <a:pt x="93" y="181"/>
                    </a:cubicBezTo>
                    <a:cubicBezTo>
                      <a:pt x="87" y="181"/>
                      <a:pt x="87" y="181"/>
                      <a:pt x="87" y="181"/>
                    </a:cubicBezTo>
                    <a:cubicBezTo>
                      <a:pt x="58" y="181"/>
                      <a:pt x="36" y="173"/>
                      <a:pt x="22" y="159"/>
                    </a:cubicBezTo>
                    <a:cubicBezTo>
                      <a:pt x="7" y="144"/>
                      <a:pt x="0" y="124"/>
                      <a:pt x="0" y="101"/>
                    </a:cubicBezTo>
                    <a:cubicBezTo>
                      <a:pt x="0" y="77"/>
                      <a:pt x="7" y="58"/>
                      <a:pt x="22" y="44"/>
                    </a:cubicBezTo>
                    <a:cubicBezTo>
                      <a:pt x="36" y="29"/>
                      <a:pt x="58" y="21"/>
                      <a:pt x="87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58" y="21"/>
                      <a:pt x="180" y="29"/>
                      <a:pt x="194" y="44"/>
                    </a:cubicBezTo>
                    <a:cubicBezTo>
                      <a:pt x="209" y="58"/>
                      <a:pt x="216" y="77"/>
                      <a:pt x="216" y="101"/>
                    </a:cubicBezTo>
                    <a:cubicBezTo>
                      <a:pt x="216" y="124"/>
                      <a:pt x="209" y="144"/>
                      <a:pt x="194" y="159"/>
                    </a:cubicBezTo>
                    <a:cubicBezTo>
                      <a:pt x="180" y="173"/>
                      <a:pt x="158" y="181"/>
                      <a:pt x="128" y="181"/>
                    </a:cubicBezTo>
                    <a:cubicBezTo>
                      <a:pt x="123" y="181"/>
                      <a:pt x="123" y="181"/>
                      <a:pt x="123" y="181"/>
                    </a:cubicBezTo>
                    <a:cubicBezTo>
                      <a:pt x="123" y="209"/>
                      <a:pt x="123" y="209"/>
                      <a:pt x="123" y="209"/>
                    </a:cubicBezTo>
                    <a:lnTo>
                      <a:pt x="93" y="209"/>
                    </a:lnTo>
                    <a:close/>
                    <a:moveTo>
                      <a:pt x="93" y="152"/>
                    </a:moveTo>
                    <a:cubicBezTo>
                      <a:pt x="93" y="50"/>
                      <a:pt x="93" y="50"/>
                      <a:pt x="93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68" y="50"/>
                      <a:pt x="54" y="55"/>
                      <a:pt x="44" y="64"/>
                    </a:cubicBezTo>
                    <a:cubicBezTo>
                      <a:pt x="35" y="73"/>
                      <a:pt x="30" y="86"/>
                      <a:pt x="30" y="101"/>
                    </a:cubicBezTo>
                    <a:cubicBezTo>
                      <a:pt x="30" y="116"/>
                      <a:pt x="35" y="129"/>
                      <a:pt x="44" y="138"/>
                    </a:cubicBezTo>
                    <a:cubicBezTo>
                      <a:pt x="54" y="147"/>
                      <a:pt x="68" y="152"/>
                      <a:pt x="87" y="152"/>
                    </a:cubicBezTo>
                    <a:lnTo>
                      <a:pt x="93" y="152"/>
                    </a:lnTo>
                    <a:close/>
                    <a:moveTo>
                      <a:pt x="123" y="50"/>
                    </a:move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48" y="152"/>
                      <a:pt x="162" y="147"/>
                      <a:pt x="172" y="138"/>
                    </a:cubicBezTo>
                    <a:cubicBezTo>
                      <a:pt x="181" y="129"/>
                      <a:pt x="186" y="116"/>
                      <a:pt x="186" y="101"/>
                    </a:cubicBezTo>
                    <a:cubicBezTo>
                      <a:pt x="186" y="86"/>
                      <a:pt x="181" y="73"/>
                      <a:pt x="172" y="64"/>
                    </a:cubicBezTo>
                    <a:cubicBezTo>
                      <a:pt x="162" y="55"/>
                      <a:pt x="148" y="50"/>
                      <a:pt x="129" y="50"/>
                    </a:cubicBezTo>
                    <a:lnTo>
                      <a:pt x="12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CC9B11B-BFEC-4490-B38C-DB5D95515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5863" y="2100263"/>
                <a:ext cx="417513" cy="788988"/>
              </a:xfrm>
              <a:custGeom>
                <a:avLst/>
                <a:gdLst>
                  <a:gd name="T0" fmla="*/ 0 w 111"/>
                  <a:gd name="T1" fmla="*/ 0 h 209"/>
                  <a:gd name="T2" fmla="*/ 43 w 111"/>
                  <a:gd name="T3" fmla="*/ 0 h 209"/>
                  <a:gd name="T4" fmla="*/ 87 w 111"/>
                  <a:gd name="T5" fmla="*/ 11 h 209"/>
                  <a:gd name="T6" fmla="*/ 105 w 111"/>
                  <a:gd name="T7" fmla="*/ 32 h 209"/>
                  <a:gd name="T8" fmla="*/ 111 w 111"/>
                  <a:gd name="T9" fmla="*/ 60 h 209"/>
                  <a:gd name="T10" fmla="*/ 92 w 111"/>
                  <a:gd name="T11" fmla="*/ 105 h 209"/>
                  <a:gd name="T12" fmla="*/ 44 w 111"/>
                  <a:gd name="T13" fmla="*/ 121 h 209"/>
                  <a:gd name="T14" fmla="*/ 30 w 111"/>
                  <a:gd name="T15" fmla="*/ 121 h 209"/>
                  <a:gd name="T16" fmla="*/ 30 w 111"/>
                  <a:gd name="T17" fmla="*/ 209 h 209"/>
                  <a:gd name="T18" fmla="*/ 0 w 111"/>
                  <a:gd name="T19" fmla="*/ 209 h 209"/>
                  <a:gd name="T20" fmla="*/ 0 w 111"/>
                  <a:gd name="T21" fmla="*/ 0 h 209"/>
                  <a:gd name="T22" fmla="*/ 30 w 111"/>
                  <a:gd name="T23" fmla="*/ 28 h 209"/>
                  <a:gd name="T24" fmla="*/ 30 w 111"/>
                  <a:gd name="T25" fmla="*/ 92 h 209"/>
                  <a:gd name="T26" fmla="*/ 44 w 111"/>
                  <a:gd name="T27" fmla="*/ 92 h 209"/>
                  <a:gd name="T28" fmla="*/ 72 w 111"/>
                  <a:gd name="T29" fmla="*/ 84 h 209"/>
                  <a:gd name="T30" fmla="*/ 82 w 111"/>
                  <a:gd name="T31" fmla="*/ 60 h 209"/>
                  <a:gd name="T32" fmla="*/ 81 w 111"/>
                  <a:gd name="T33" fmla="*/ 50 h 209"/>
                  <a:gd name="T34" fmla="*/ 76 w 111"/>
                  <a:gd name="T35" fmla="*/ 40 h 209"/>
                  <a:gd name="T36" fmla="*/ 64 w 111"/>
                  <a:gd name="T37" fmla="*/ 32 h 209"/>
                  <a:gd name="T38" fmla="*/ 43 w 111"/>
                  <a:gd name="T39" fmla="*/ 28 h 209"/>
                  <a:gd name="T40" fmla="*/ 30 w 111"/>
                  <a:gd name="T41" fmla="*/ 2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09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61" y="0"/>
                      <a:pt x="76" y="3"/>
                      <a:pt x="87" y="11"/>
                    </a:cubicBezTo>
                    <a:cubicBezTo>
                      <a:pt x="94" y="16"/>
                      <a:pt x="100" y="23"/>
                      <a:pt x="105" y="32"/>
                    </a:cubicBezTo>
                    <a:cubicBezTo>
                      <a:pt x="109" y="41"/>
                      <a:pt x="111" y="51"/>
                      <a:pt x="111" y="60"/>
                    </a:cubicBezTo>
                    <a:cubicBezTo>
                      <a:pt x="111" y="79"/>
                      <a:pt x="105" y="94"/>
                      <a:pt x="92" y="105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0" y="0"/>
                    </a:lnTo>
                    <a:close/>
                    <a:moveTo>
                      <a:pt x="30" y="28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56" y="92"/>
                      <a:pt x="66" y="89"/>
                      <a:pt x="72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3"/>
                      <a:pt x="81" y="50"/>
                    </a:cubicBezTo>
                    <a:cubicBezTo>
                      <a:pt x="80" y="47"/>
                      <a:pt x="78" y="44"/>
                      <a:pt x="76" y="40"/>
                    </a:cubicBezTo>
                    <a:cubicBezTo>
                      <a:pt x="73" y="37"/>
                      <a:pt x="69" y="34"/>
                      <a:pt x="64" y="32"/>
                    </a:cubicBezTo>
                    <a:cubicBezTo>
                      <a:pt x="58" y="30"/>
                      <a:pt x="51" y="28"/>
                      <a:pt x="43" y="28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B16E749-868A-4720-9670-EDE8B78B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6" y="2100263"/>
                <a:ext cx="627063" cy="788988"/>
              </a:xfrm>
              <a:custGeom>
                <a:avLst/>
                <a:gdLst>
                  <a:gd name="T0" fmla="*/ 0 w 395"/>
                  <a:gd name="T1" fmla="*/ 0 h 497"/>
                  <a:gd name="T2" fmla="*/ 88 w 395"/>
                  <a:gd name="T3" fmla="*/ 0 h 497"/>
                  <a:gd name="T4" fmla="*/ 209 w 395"/>
                  <a:gd name="T5" fmla="*/ 271 h 497"/>
                  <a:gd name="T6" fmla="*/ 319 w 395"/>
                  <a:gd name="T7" fmla="*/ 0 h 497"/>
                  <a:gd name="T8" fmla="*/ 395 w 395"/>
                  <a:gd name="T9" fmla="*/ 0 h 497"/>
                  <a:gd name="T10" fmla="*/ 183 w 395"/>
                  <a:gd name="T11" fmla="*/ 497 h 497"/>
                  <a:gd name="T12" fmla="*/ 107 w 395"/>
                  <a:gd name="T13" fmla="*/ 497 h 497"/>
                  <a:gd name="T14" fmla="*/ 169 w 395"/>
                  <a:gd name="T15" fmla="*/ 359 h 497"/>
                  <a:gd name="T16" fmla="*/ 0 w 395"/>
                  <a:gd name="T17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497">
                    <a:moveTo>
                      <a:pt x="0" y="0"/>
                    </a:moveTo>
                    <a:lnTo>
                      <a:pt x="88" y="0"/>
                    </a:lnTo>
                    <a:lnTo>
                      <a:pt x="209" y="271"/>
                    </a:lnTo>
                    <a:lnTo>
                      <a:pt x="319" y="0"/>
                    </a:lnTo>
                    <a:lnTo>
                      <a:pt x="395" y="0"/>
                    </a:lnTo>
                    <a:lnTo>
                      <a:pt x="183" y="497"/>
                    </a:lnTo>
                    <a:lnTo>
                      <a:pt x="107" y="497"/>
                    </a:lnTo>
                    <a:lnTo>
                      <a:pt x="169" y="3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2ADB652-8405-4378-85FB-3CA05966C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2100263"/>
                <a:ext cx="765175" cy="788988"/>
              </a:xfrm>
              <a:custGeom>
                <a:avLst/>
                <a:gdLst>
                  <a:gd name="T0" fmla="*/ 29 w 203"/>
                  <a:gd name="T1" fmla="*/ 30 h 209"/>
                  <a:gd name="T2" fmla="*/ 102 w 203"/>
                  <a:gd name="T3" fmla="*/ 0 h 209"/>
                  <a:gd name="T4" fmla="*/ 175 w 203"/>
                  <a:gd name="T5" fmla="*/ 30 h 209"/>
                  <a:gd name="T6" fmla="*/ 203 w 203"/>
                  <a:gd name="T7" fmla="*/ 104 h 209"/>
                  <a:gd name="T8" fmla="*/ 175 w 203"/>
                  <a:gd name="T9" fmla="*/ 179 h 209"/>
                  <a:gd name="T10" fmla="*/ 102 w 203"/>
                  <a:gd name="T11" fmla="*/ 209 h 209"/>
                  <a:gd name="T12" fmla="*/ 29 w 203"/>
                  <a:gd name="T13" fmla="*/ 179 h 209"/>
                  <a:gd name="T14" fmla="*/ 0 w 203"/>
                  <a:gd name="T15" fmla="*/ 104 h 209"/>
                  <a:gd name="T16" fmla="*/ 29 w 203"/>
                  <a:gd name="T17" fmla="*/ 30 h 209"/>
                  <a:gd name="T18" fmla="*/ 50 w 203"/>
                  <a:gd name="T19" fmla="*/ 160 h 209"/>
                  <a:gd name="T20" fmla="*/ 102 w 203"/>
                  <a:gd name="T21" fmla="*/ 181 h 209"/>
                  <a:gd name="T22" fmla="*/ 153 w 203"/>
                  <a:gd name="T23" fmla="*/ 160 h 209"/>
                  <a:gd name="T24" fmla="*/ 174 w 203"/>
                  <a:gd name="T25" fmla="*/ 104 h 209"/>
                  <a:gd name="T26" fmla="*/ 153 w 203"/>
                  <a:gd name="T27" fmla="*/ 50 h 209"/>
                  <a:gd name="T28" fmla="*/ 102 w 203"/>
                  <a:gd name="T29" fmla="*/ 28 h 209"/>
                  <a:gd name="T30" fmla="*/ 50 w 203"/>
                  <a:gd name="T31" fmla="*/ 50 h 209"/>
                  <a:gd name="T32" fmla="*/ 30 w 203"/>
                  <a:gd name="T33" fmla="*/ 104 h 209"/>
                  <a:gd name="T34" fmla="*/ 50 w 203"/>
                  <a:gd name="T35" fmla="*/ 16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9">
                    <a:moveTo>
                      <a:pt x="29" y="30"/>
                    </a:moveTo>
                    <a:cubicBezTo>
                      <a:pt x="49" y="10"/>
                      <a:pt x="73" y="0"/>
                      <a:pt x="102" y="0"/>
                    </a:cubicBezTo>
                    <a:cubicBezTo>
                      <a:pt x="131" y="0"/>
                      <a:pt x="155" y="10"/>
                      <a:pt x="175" y="30"/>
                    </a:cubicBezTo>
                    <a:cubicBezTo>
                      <a:pt x="194" y="50"/>
                      <a:pt x="203" y="75"/>
                      <a:pt x="203" y="104"/>
                    </a:cubicBezTo>
                    <a:cubicBezTo>
                      <a:pt x="203" y="134"/>
                      <a:pt x="194" y="159"/>
                      <a:pt x="175" y="179"/>
                    </a:cubicBezTo>
                    <a:cubicBezTo>
                      <a:pt x="155" y="199"/>
                      <a:pt x="131" y="209"/>
                      <a:pt x="102" y="209"/>
                    </a:cubicBezTo>
                    <a:cubicBezTo>
                      <a:pt x="73" y="209"/>
                      <a:pt x="49" y="199"/>
                      <a:pt x="29" y="179"/>
                    </a:cubicBezTo>
                    <a:cubicBezTo>
                      <a:pt x="10" y="159"/>
                      <a:pt x="0" y="134"/>
                      <a:pt x="0" y="104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4" y="174"/>
                      <a:pt x="81" y="181"/>
                      <a:pt x="102" y="181"/>
                    </a:cubicBezTo>
                    <a:cubicBezTo>
                      <a:pt x="123" y="181"/>
                      <a:pt x="140" y="174"/>
                      <a:pt x="153" y="160"/>
                    </a:cubicBezTo>
                    <a:cubicBezTo>
                      <a:pt x="167" y="145"/>
                      <a:pt x="174" y="127"/>
                      <a:pt x="174" y="104"/>
                    </a:cubicBezTo>
                    <a:cubicBezTo>
                      <a:pt x="174" y="82"/>
                      <a:pt x="167" y="64"/>
                      <a:pt x="153" y="50"/>
                    </a:cubicBezTo>
                    <a:cubicBezTo>
                      <a:pt x="140" y="35"/>
                      <a:pt x="123" y="28"/>
                      <a:pt x="102" y="28"/>
                    </a:cubicBezTo>
                    <a:cubicBezTo>
                      <a:pt x="81" y="28"/>
                      <a:pt x="64" y="35"/>
                      <a:pt x="50" y="50"/>
                    </a:cubicBezTo>
                    <a:cubicBezTo>
                      <a:pt x="37" y="64"/>
                      <a:pt x="30" y="82"/>
                      <a:pt x="30" y="104"/>
                    </a:cubicBezTo>
                    <a:cubicBezTo>
                      <a:pt x="30" y="127"/>
                      <a:pt x="37" y="145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8B3366E-CFB2-4241-BD59-0EB73E46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113" y="2100263"/>
                <a:ext cx="825500" cy="788988"/>
              </a:xfrm>
              <a:custGeom>
                <a:avLst/>
                <a:gdLst>
                  <a:gd name="T0" fmla="*/ 74 w 520"/>
                  <a:gd name="T1" fmla="*/ 497 h 497"/>
                  <a:gd name="T2" fmla="*/ 0 w 520"/>
                  <a:gd name="T3" fmla="*/ 497 h 497"/>
                  <a:gd name="T4" fmla="*/ 93 w 520"/>
                  <a:gd name="T5" fmla="*/ 0 h 497"/>
                  <a:gd name="T6" fmla="*/ 261 w 520"/>
                  <a:gd name="T7" fmla="*/ 352 h 497"/>
                  <a:gd name="T8" fmla="*/ 428 w 520"/>
                  <a:gd name="T9" fmla="*/ 0 h 497"/>
                  <a:gd name="T10" fmla="*/ 520 w 520"/>
                  <a:gd name="T11" fmla="*/ 497 h 497"/>
                  <a:gd name="T12" fmla="*/ 447 w 520"/>
                  <a:gd name="T13" fmla="*/ 497 h 497"/>
                  <a:gd name="T14" fmla="*/ 399 w 520"/>
                  <a:gd name="T15" fmla="*/ 204 h 497"/>
                  <a:gd name="T16" fmla="*/ 261 w 520"/>
                  <a:gd name="T17" fmla="*/ 497 h 497"/>
                  <a:gd name="T18" fmla="*/ 124 w 520"/>
                  <a:gd name="T19" fmla="*/ 204 h 497"/>
                  <a:gd name="T20" fmla="*/ 74 w 520"/>
                  <a:gd name="T21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497">
                    <a:moveTo>
                      <a:pt x="74" y="497"/>
                    </a:moveTo>
                    <a:lnTo>
                      <a:pt x="0" y="497"/>
                    </a:lnTo>
                    <a:lnTo>
                      <a:pt x="93" y="0"/>
                    </a:lnTo>
                    <a:lnTo>
                      <a:pt x="261" y="352"/>
                    </a:lnTo>
                    <a:lnTo>
                      <a:pt x="428" y="0"/>
                    </a:lnTo>
                    <a:lnTo>
                      <a:pt x="520" y="497"/>
                    </a:lnTo>
                    <a:lnTo>
                      <a:pt x="447" y="497"/>
                    </a:lnTo>
                    <a:lnTo>
                      <a:pt x="399" y="204"/>
                    </a:lnTo>
                    <a:lnTo>
                      <a:pt x="261" y="497"/>
                    </a:lnTo>
                    <a:lnTo>
                      <a:pt x="124" y="204"/>
                    </a:lnTo>
                    <a:lnTo>
                      <a:pt x="74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BBD9711-0A93-44A5-B061-21668AFDF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3032126"/>
                <a:ext cx="688975" cy="793750"/>
              </a:xfrm>
              <a:custGeom>
                <a:avLst/>
                <a:gdLst>
                  <a:gd name="T0" fmla="*/ 38 w 183"/>
                  <a:gd name="T1" fmla="*/ 0 h 210"/>
                  <a:gd name="T2" fmla="*/ 161 w 183"/>
                  <a:gd name="T3" fmla="*/ 0 h 210"/>
                  <a:gd name="T4" fmla="*/ 161 w 183"/>
                  <a:gd name="T5" fmla="*/ 167 h 210"/>
                  <a:gd name="T6" fmla="*/ 183 w 183"/>
                  <a:gd name="T7" fmla="*/ 167 h 210"/>
                  <a:gd name="T8" fmla="*/ 183 w 183"/>
                  <a:gd name="T9" fmla="*/ 210 h 210"/>
                  <a:gd name="T10" fmla="*/ 155 w 183"/>
                  <a:gd name="T11" fmla="*/ 210 h 210"/>
                  <a:gd name="T12" fmla="*/ 155 w 183"/>
                  <a:gd name="T13" fmla="*/ 196 h 210"/>
                  <a:gd name="T14" fmla="*/ 28 w 183"/>
                  <a:gd name="T15" fmla="*/ 196 h 210"/>
                  <a:gd name="T16" fmla="*/ 28 w 183"/>
                  <a:gd name="T17" fmla="*/ 210 h 210"/>
                  <a:gd name="T18" fmla="*/ 0 w 183"/>
                  <a:gd name="T19" fmla="*/ 210 h 210"/>
                  <a:gd name="T20" fmla="*/ 0 w 183"/>
                  <a:gd name="T21" fmla="*/ 167 h 210"/>
                  <a:gd name="T22" fmla="*/ 18 w 183"/>
                  <a:gd name="T23" fmla="*/ 159 h 210"/>
                  <a:gd name="T24" fmla="*/ 31 w 183"/>
                  <a:gd name="T25" fmla="*/ 138 h 210"/>
                  <a:gd name="T26" fmla="*/ 38 w 183"/>
                  <a:gd name="T27" fmla="*/ 57 h 210"/>
                  <a:gd name="T28" fmla="*/ 38 w 183"/>
                  <a:gd name="T29" fmla="*/ 0 h 210"/>
                  <a:gd name="T30" fmla="*/ 68 w 183"/>
                  <a:gd name="T31" fmla="*/ 30 h 210"/>
                  <a:gd name="T32" fmla="*/ 68 w 183"/>
                  <a:gd name="T33" fmla="*/ 57 h 210"/>
                  <a:gd name="T34" fmla="*/ 61 w 183"/>
                  <a:gd name="T35" fmla="*/ 141 h 210"/>
                  <a:gd name="T36" fmla="*/ 46 w 183"/>
                  <a:gd name="T37" fmla="*/ 167 h 210"/>
                  <a:gd name="T38" fmla="*/ 130 w 183"/>
                  <a:gd name="T39" fmla="*/ 167 h 210"/>
                  <a:gd name="T40" fmla="*/ 130 w 183"/>
                  <a:gd name="T41" fmla="*/ 30 h 210"/>
                  <a:gd name="T42" fmla="*/ 68 w 183"/>
                  <a:gd name="T4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210">
                    <a:moveTo>
                      <a:pt x="3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67"/>
                      <a:pt x="161" y="167"/>
                      <a:pt x="161" y="167"/>
                    </a:cubicBezTo>
                    <a:cubicBezTo>
                      <a:pt x="183" y="167"/>
                      <a:pt x="183" y="167"/>
                      <a:pt x="183" y="167"/>
                    </a:cubicBezTo>
                    <a:cubicBezTo>
                      <a:pt x="183" y="210"/>
                      <a:pt x="183" y="210"/>
                      <a:pt x="183" y="210"/>
                    </a:cubicBez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" y="167"/>
                      <a:pt x="12" y="164"/>
                      <a:pt x="18" y="159"/>
                    </a:cubicBezTo>
                    <a:cubicBezTo>
                      <a:pt x="23" y="154"/>
                      <a:pt x="28" y="146"/>
                      <a:pt x="31" y="138"/>
                    </a:cubicBezTo>
                    <a:cubicBezTo>
                      <a:pt x="36" y="125"/>
                      <a:pt x="38" y="80"/>
                      <a:pt x="38" y="57"/>
                    </a:cubicBezTo>
                    <a:lnTo>
                      <a:pt x="38" y="0"/>
                    </a:lnTo>
                    <a:close/>
                    <a:moveTo>
                      <a:pt x="68" y="30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83"/>
                      <a:pt x="66" y="129"/>
                      <a:pt x="61" y="141"/>
                    </a:cubicBezTo>
                    <a:cubicBezTo>
                      <a:pt x="58" y="150"/>
                      <a:pt x="53" y="160"/>
                      <a:pt x="46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6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4DD02E9-0BCF-4191-9175-85EE1C368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1238" y="3032126"/>
                <a:ext cx="419100" cy="793750"/>
              </a:xfrm>
              <a:custGeom>
                <a:avLst/>
                <a:gdLst>
                  <a:gd name="T0" fmla="*/ 0 w 111"/>
                  <a:gd name="T1" fmla="*/ 0 h 210"/>
                  <a:gd name="T2" fmla="*/ 44 w 111"/>
                  <a:gd name="T3" fmla="*/ 0 h 210"/>
                  <a:gd name="T4" fmla="*/ 87 w 111"/>
                  <a:gd name="T5" fmla="*/ 11 h 210"/>
                  <a:gd name="T6" fmla="*/ 105 w 111"/>
                  <a:gd name="T7" fmla="*/ 33 h 210"/>
                  <a:gd name="T8" fmla="*/ 111 w 111"/>
                  <a:gd name="T9" fmla="*/ 61 h 210"/>
                  <a:gd name="T10" fmla="*/ 92 w 111"/>
                  <a:gd name="T11" fmla="*/ 106 h 210"/>
                  <a:gd name="T12" fmla="*/ 44 w 111"/>
                  <a:gd name="T13" fmla="*/ 121 h 210"/>
                  <a:gd name="T14" fmla="*/ 30 w 111"/>
                  <a:gd name="T15" fmla="*/ 121 h 210"/>
                  <a:gd name="T16" fmla="*/ 30 w 111"/>
                  <a:gd name="T17" fmla="*/ 210 h 210"/>
                  <a:gd name="T18" fmla="*/ 0 w 111"/>
                  <a:gd name="T19" fmla="*/ 210 h 210"/>
                  <a:gd name="T20" fmla="*/ 0 w 111"/>
                  <a:gd name="T21" fmla="*/ 0 h 210"/>
                  <a:gd name="T22" fmla="*/ 30 w 111"/>
                  <a:gd name="T23" fmla="*/ 29 h 210"/>
                  <a:gd name="T24" fmla="*/ 30 w 111"/>
                  <a:gd name="T25" fmla="*/ 93 h 210"/>
                  <a:gd name="T26" fmla="*/ 44 w 111"/>
                  <a:gd name="T27" fmla="*/ 93 h 210"/>
                  <a:gd name="T28" fmla="*/ 73 w 111"/>
                  <a:gd name="T29" fmla="*/ 84 h 210"/>
                  <a:gd name="T30" fmla="*/ 82 w 111"/>
                  <a:gd name="T31" fmla="*/ 60 h 210"/>
                  <a:gd name="T32" fmla="*/ 81 w 111"/>
                  <a:gd name="T33" fmla="*/ 51 h 210"/>
                  <a:gd name="T34" fmla="*/ 76 w 111"/>
                  <a:gd name="T35" fmla="*/ 41 h 210"/>
                  <a:gd name="T36" fmla="*/ 64 w 111"/>
                  <a:gd name="T37" fmla="*/ 32 h 210"/>
                  <a:gd name="T38" fmla="*/ 44 w 111"/>
                  <a:gd name="T39" fmla="*/ 29 h 210"/>
                  <a:gd name="T40" fmla="*/ 30 w 111"/>
                  <a:gd name="T41" fmla="*/ 2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1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62" y="0"/>
                      <a:pt x="76" y="4"/>
                      <a:pt x="87" y="11"/>
                    </a:cubicBezTo>
                    <a:cubicBezTo>
                      <a:pt x="95" y="17"/>
                      <a:pt x="101" y="24"/>
                      <a:pt x="105" y="33"/>
                    </a:cubicBezTo>
                    <a:cubicBezTo>
                      <a:pt x="109" y="42"/>
                      <a:pt x="111" y="51"/>
                      <a:pt x="111" y="61"/>
                    </a:cubicBezTo>
                    <a:cubicBezTo>
                      <a:pt x="111" y="79"/>
                      <a:pt x="105" y="94"/>
                      <a:pt x="92" y="106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10"/>
                      <a:pt x="30" y="210"/>
                      <a:pt x="30" y="210"/>
                    </a:cubicBezTo>
                    <a:cubicBezTo>
                      <a:pt x="0" y="210"/>
                      <a:pt x="0" y="210"/>
                      <a:pt x="0" y="210"/>
                    </a:cubicBezTo>
                    <a:lnTo>
                      <a:pt x="0" y="0"/>
                    </a:lnTo>
                    <a:close/>
                    <a:moveTo>
                      <a:pt x="30" y="29"/>
                    </a:moveTo>
                    <a:cubicBezTo>
                      <a:pt x="30" y="93"/>
                      <a:pt x="30" y="93"/>
                      <a:pt x="30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57" y="93"/>
                      <a:pt x="66" y="90"/>
                      <a:pt x="73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4"/>
                      <a:pt x="81" y="51"/>
                    </a:cubicBezTo>
                    <a:cubicBezTo>
                      <a:pt x="80" y="48"/>
                      <a:pt x="78" y="44"/>
                      <a:pt x="76" y="41"/>
                    </a:cubicBezTo>
                    <a:cubicBezTo>
                      <a:pt x="73" y="37"/>
                      <a:pt x="70" y="34"/>
                      <a:pt x="64" y="32"/>
                    </a:cubicBezTo>
                    <a:cubicBezTo>
                      <a:pt x="59" y="30"/>
                      <a:pt x="52" y="29"/>
                      <a:pt x="44" y="29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08A980F-5DA6-4145-AB85-74045BB8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1" y="3032126"/>
                <a:ext cx="930275" cy="793750"/>
              </a:xfrm>
              <a:custGeom>
                <a:avLst/>
                <a:gdLst>
                  <a:gd name="T0" fmla="*/ 259 w 586"/>
                  <a:gd name="T1" fmla="*/ 0 h 500"/>
                  <a:gd name="T2" fmla="*/ 330 w 586"/>
                  <a:gd name="T3" fmla="*/ 0 h 500"/>
                  <a:gd name="T4" fmla="*/ 330 w 586"/>
                  <a:gd name="T5" fmla="*/ 205 h 500"/>
                  <a:gd name="T6" fmla="*/ 496 w 586"/>
                  <a:gd name="T7" fmla="*/ 0 h 500"/>
                  <a:gd name="T8" fmla="*/ 582 w 586"/>
                  <a:gd name="T9" fmla="*/ 0 h 500"/>
                  <a:gd name="T10" fmla="*/ 389 w 586"/>
                  <a:gd name="T11" fmla="*/ 233 h 500"/>
                  <a:gd name="T12" fmla="*/ 586 w 586"/>
                  <a:gd name="T13" fmla="*/ 500 h 500"/>
                  <a:gd name="T14" fmla="*/ 544 w 586"/>
                  <a:gd name="T15" fmla="*/ 500 h 500"/>
                  <a:gd name="T16" fmla="*/ 499 w 586"/>
                  <a:gd name="T17" fmla="*/ 500 h 500"/>
                  <a:gd name="T18" fmla="*/ 342 w 586"/>
                  <a:gd name="T19" fmla="*/ 281 h 500"/>
                  <a:gd name="T20" fmla="*/ 330 w 586"/>
                  <a:gd name="T21" fmla="*/ 295 h 500"/>
                  <a:gd name="T22" fmla="*/ 330 w 586"/>
                  <a:gd name="T23" fmla="*/ 500 h 500"/>
                  <a:gd name="T24" fmla="*/ 259 w 586"/>
                  <a:gd name="T25" fmla="*/ 500 h 500"/>
                  <a:gd name="T26" fmla="*/ 259 w 586"/>
                  <a:gd name="T27" fmla="*/ 295 h 500"/>
                  <a:gd name="T28" fmla="*/ 247 w 586"/>
                  <a:gd name="T29" fmla="*/ 281 h 500"/>
                  <a:gd name="T30" fmla="*/ 90 w 586"/>
                  <a:gd name="T31" fmla="*/ 500 h 500"/>
                  <a:gd name="T32" fmla="*/ 0 w 586"/>
                  <a:gd name="T33" fmla="*/ 500 h 500"/>
                  <a:gd name="T34" fmla="*/ 197 w 586"/>
                  <a:gd name="T35" fmla="*/ 233 h 500"/>
                  <a:gd name="T36" fmla="*/ 5 w 586"/>
                  <a:gd name="T37" fmla="*/ 0 h 500"/>
                  <a:gd name="T38" fmla="*/ 93 w 586"/>
                  <a:gd name="T39" fmla="*/ 0 h 500"/>
                  <a:gd name="T40" fmla="*/ 259 w 586"/>
                  <a:gd name="T41" fmla="*/ 205 h 500"/>
                  <a:gd name="T42" fmla="*/ 259 w 586"/>
                  <a:gd name="T4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6" h="500">
                    <a:moveTo>
                      <a:pt x="259" y="0"/>
                    </a:moveTo>
                    <a:lnTo>
                      <a:pt x="330" y="0"/>
                    </a:lnTo>
                    <a:lnTo>
                      <a:pt x="330" y="205"/>
                    </a:lnTo>
                    <a:lnTo>
                      <a:pt x="496" y="0"/>
                    </a:lnTo>
                    <a:lnTo>
                      <a:pt x="582" y="0"/>
                    </a:lnTo>
                    <a:lnTo>
                      <a:pt x="389" y="233"/>
                    </a:lnTo>
                    <a:lnTo>
                      <a:pt x="586" y="500"/>
                    </a:lnTo>
                    <a:lnTo>
                      <a:pt x="544" y="500"/>
                    </a:lnTo>
                    <a:lnTo>
                      <a:pt x="499" y="500"/>
                    </a:lnTo>
                    <a:lnTo>
                      <a:pt x="342" y="281"/>
                    </a:lnTo>
                    <a:lnTo>
                      <a:pt x="330" y="295"/>
                    </a:lnTo>
                    <a:lnTo>
                      <a:pt x="330" y="500"/>
                    </a:lnTo>
                    <a:lnTo>
                      <a:pt x="259" y="500"/>
                    </a:lnTo>
                    <a:lnTo>
                      <a:pt x="259" y="295"/>
                    </a:lnTo>
                    <a:lnTo>
                      <a:pt x="247" y="281"/>
                    </a:lnTo>
                    <a:lnTo>
                      <a:pt x="90" y="500"/>
                    </a:lnTo>
                    <a:lnTo>
                      <a:pt x="0" y="500"/>
                    </a:lnTo>
                    <a:lnTo>
                      <a:pt x="197" y="233"/>
                    </a:lnTo>
                    <a:lnTo>
                      <a:pt x="5" y="0"/>
                    </a:lnTo>
                    <a:lnTo>
                      <a:pt x="93" y="0"/>
                    </a:lnTo>
                    <a:lnTo>
                      <a:pt x="259" y="205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F3203A7-1F7F-4A7D-A995-7950A26C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6" y="3032126"/>
                <a:ext cx="542925" cy="793750"/>
              </a:xfrm>
              <a:custGeom>
                <a:avLst/>
                <a:gdLst>
                  <a:gd name="T0" fmla="*/ 71 w 342"/>
                  <a:gd name="T1" fmla="*/ 0 h 500"/>
                  <a:gd name="T2" fmla="*/ 71 w 342"/>
                  <a:gd name="T3" fmla="*/ 202 h 500"/>
                  <a:gd name="T4" fmla="*/ 270 w 342"/>
                  <a:gd name="T5" fmla="*/ 202 h 500"/>
                  <a:gd name="T6" fmla="*/ 270 w 342"/>
                  <a:gd name="T7" fmla="*/ 0 h 500"/>
                  <a:gd name="T8" fmla="*/ 342 w 342"/>
                  <a:gd name="T9" fmla="*/ 0 h 500"/>
                  <a:gd name="T10" fmla="*/ 342 w 342"/>
                  <a:gd name="T11" fmla="*/ 500 h 500"/>
                  <a:gd name="T12" fmla="*/ 270 w 342"/>
                  <a:gd name="T13" fmla="*/ 500 h 500"/>
                  <a:gd name="T14" fmla="*/ 270 w 342"/>
                  <a:gd name="T15" fmla="*/ 271 h 500"/>
                  <a:gd name="T16" fmla="*/ 71 w 342"/>
                  <a:gd name="T17" fmla="*/ 271 h 500"/>
                  <a:gd name="T18" fmla="*/ 71 w 342"/>
                  <a:gd name="T19" fmla="*/ 500 h 500"/>
                  <a:gd name="T20" fmla="*/ 0 w 342"/>
                  <a:gd name="T21" fmla="*/ 500 h 500"/>
                  <a:gd name="T22" fmla="*/ 0 w 342"/>
                  <a:gd name="T23" fmla="*/ 0 h 500"/>
                  <a:gd name="T24" fmla="*/ 71 w 342"/>
                  <a:gd name="T25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2" h="500">
                    <a:moveTo>
                      <a:pt x="71" y="0"/>
                    </a:moveTo>
                    <a:lnTo>
                      <a:pt x="71" y="202"/>
                    </a:lnTo>
                    <a:lnTo>
                      <a:pt x="270" y="202"/>
                    </a:lnTo>
                    <a:lnTo>
                      <a:pt x="270" y="0"/>
                    </a:lnTo>
                    <a:lnTo>
                      <a:pt x="342" y="0"/>
                    </a:lnTo>
                    <a:lnTo>
                      <a:pt x="342" y="500"/>
                    </a:lnTo>
                    <a:lnTo>
                      <a:pt x="270" y="500"/>
                    </a:lnTo>
                    <a:lnTo>
                      <a:pt x="270" y="271"/>
                    </a:lnTo>
                    <a:lnTo>
                      <a:pt x="71" y="271"/>
                    </a:lnTo>
                    <a:lnTo>
                      <a:pt x="71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53C9DA8-45DE-40D8-9F24-1CB96E304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4476" y="3032126"/>
                <a:ext cx="639763" cy="793750"/>
              </a:xfrm>
              <a:custGeom>
                <a:avLst/>
                <a:gdLst>
                  <a:gd name="T0" fmla="*/ 0 w 170"/>
                  <a:gd name="T1" fmla="*/ 210 h 210"/>
                  <a:gd name="T2" fmla="*/ 0 w 170"/>
                  <a:gd name="T3" fmla="*/ 0 h 210"/>
                  <a:gd name="T4" fmla="*/ 30 w 170"/>
                  <a:gd name="T5" fmla="*/ 0 h 210"/>
                  <a:gd name="T6" fmla="*/ 30 w 170"/>
                  <a:gd name="T7" fmla="*/ 88 h 210"/>
                  <a:gd name="T8" fmla="*/ 52 w 170"/>
                  <a:gd name="T9" fmla="*/ 88 h 210"/>
                  <a:gd name="T10" fmla="*/ 101 w 170"/>
                  <a:gd name="T11" fmla="*/ 104 h 210"/>
                  <a:gd name="T12" fmla="*/ 120 w 170"/>
                  <a:gd name="T13" fmla="*/ 149 h 210"/>
                  <a:gd name="T14" fmla="*/ 113 w 170"/>
                  <a:gd name="T15" fmla="*/ 177 h 210"/>
                  <a:gd name="T16" fmla="*/ 95 w 170"/>
                  <a:gd name="T17" fmla="*/ 199 h 210"/>
                  <a:gd name="T18" fmla="*/ 52 w 170"/>
                  <a:gd name="T19" fmla="*/ 210 h 210"/>
                  <a:gd name="T20" fmla="*/ 0 w 170"/>
                  <a:gd name="T21" fmla="*/ 210 h 210"/>
                  <a:gd name="T22" fmla="*/ 30 w 170"/>
                  <a:gd name="T23" fmla="*/ 117 h 210"/>
                  <a:gd name="T24" fmla="*/ 30 w 170"/>
                  <a:gd name="T25" fmla="*/ 180 h 210"/>
                  <a:gd name="T26" fmla="*/ 51 w 170"/>
                  <a:gd name="T27" fmla="*/ 180 h 210"/>
                  <a:gd name="T28" fmla="*/ 90 w 170"/>
                  <a:gd name="T29" fmla="*/ 149 h 210"/>
                  <a:gd name="T30" fmla="*/ 81 w 170"/>
                  <a:gd name="T31" fmla="*/ 127 h 210"/>
                  <a:gd name="T32" fmla="*/ 51 w 170"/>
                  <a:gd name="T33" fmla="*/ 117 h 210"/>
                  <a:gd name="T34" fmla="*/ 30 w 170"/>
                  <a:gd name="T35" fmla="*/ 117 h 210"/>
                  <a:gd name="T36" fmla="*/ 140 w 170"/>
                  <a:gd name="T37" fmla="*/ 0 h 210"/>
                  <a:gd name="T38" fmla="*/ 170 w 170"/>
                  <a:gd name="T39" fmla="*/ 0 h 210"/>
                  <a:gd name="T40" fmla="*/ 170 w 170"/>
                  <a:gd name="T41" fmla="*/ 210 h 210"/>
                  <a:gd name="T42" fmla="*/ 140 w 170"/>
                  <a:gd name="T43" fmla="*/ 210 h 210"/>
                  <a:gd name="T44" fmla="*/ 140 w 170"/>
                  <a:gd name="T4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10">
                    <a:moveTo>
                      <a:pt x="0" y="2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73" y="88"/>
                      <a:pt x="89" y="93"/>
                      <a:pt x="101" y="104"/>
                    </a:cubicBezTo>
                    <a:cubicBezTo>
                      <a:pt x="114" y="115"/>
                      <a:pt x="120" y="130"/>
                      <a:pt x="120" y="149"/>
                    </a:cubicBezTo>
                    <a:cubicBezTo>
                      <a:pt x="120" y="159"/>
                      <a:pt x="118" y="168"/>
                      <a:pt x="113" y="177"/>
                    </a:cubicBezTo>
                    <a:cubicBezTo>
                      <a:pt x="109" y="186"/>
                      <a:pt x="103" y="193"/>
                      <a:pt x="95" y="199"/>
                    </a:cubicBezTo>
                    <a:cubicBezTo>
                      <a:pt x="85" y="206"/>
                      <a:pt x="70" y="210"/>
                      <a:pt x="52" y="210"/>
                    </a:cubicBezTo>
                    <a:lnTo>
                      <a:pt x="0" y="210"/>
                    </a:lnTo>
                    <a:close/>
                    <a:moveTo>
                      <a:pt x="30" y="117"/>
                    </a:moveTo>
                    <a:cubicBezTo>
                      <a:pt x="30" y="180"/>
                      <a:pt x="30" y="180"/>
                      <a:pt x="30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77" y="180"/>
                      <a:pt x="90" y="170"/>
                      <a:pt x="90" y="149"/>
                    </a:cubicBezTo>
                    <a:cubicBezTo>
                      <a:pt x="90" y="140"/>
                      <a:pt x="87" y="133"/>
                      <a:pt x="81" y="127"/>
                    </a:cubicBezTo>
                    <a:cubicBezTo>
                      <a:pt x="76" y="120"/>
                      <a:pt x="66" y="117"/>
                      <a:pt x="51" y="117"/>
                    </a:cubicBezTo>
                    <a:lnTo>
                      <a:pt x="30" y="117"/>
                    </a:lnTo>
                    <a:close/>
                    <a:moveTo>
                      <a:pt x="140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40" y="210"/>
                      <a:pt x="140" y="210"/>
                      <a:pt x="140" y="210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4C9486D-411A-4EC1-8CF5-9BEF72E99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4301" y="3032126"/>
                <a:ext cx="762000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6" y="64"/>
                      <a:pt x="30" y="83"/>
                      <a:pt x="30" y="105"/>
                    </a:cubicBezTo>
                    <a:cubicBezTo>
                      <a:pt x="30" y="127"/>
                      <a:pt x="36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E066F66-E06F-40A6-A5E4-A0C442020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1" y="3032126"/>
                <a:ext cx="760413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7" y="64"/>
                      <a:pt x="30" y="83"/>
                      <a:pt x="30" y="105"/>
                    </a:cubicBezTo>
                    <a:cubicBezTo>
                      <a:pt x="30" y="127"/>
                      <a:pt x="37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24CE1B13-1812-4FD0-85F1-EA0672B6B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488" y="3032126"/>
                <a:ext cx="584200" cy="793750"/>
              </a:xfrm>
              <a:custGeom>
                <a:avLst/>
                <a:gdLst>
                  <a:gd name="T0" fmla="*/ 368 w 368"/>
                  <a:gd name="T1" fmla="*/ 500 h 500"/>
                  <a:gd name="T2" fmla="*/ 223 w 368"/>
                  <a:gd name="T3" fmla="*/ 243 h 500"/>
                  <a:gd name="T4" fmla="*/ 356 w 368"/>
                  <a:gd name="T5" fmla="*/ 0 h 500"/>
                  <a:gd name="T6" fmla="*/ 277 w 368"/>
                  <a:gd name="T7" fmla="*/ 0 h 500"/>
                  <a:gd name="T8" fmla="*/ 185 w 368"/>
                  <a:gd name="T9" fmla="*/ 174 h 500"/>
                  <a:gd name="T10" fmla="*/ 92 w 368"/>
                  <a:gd name="T11" fmla="*/ 0 h 500"/>
                  <a:gd name="T12" fmla="*/ 14 w 368"/>
                  <a:gd name="T13" fmla="*/ 0 h 500"/>
                  <a:gd name="T14" fmla="*/ 147 w 368"/>
                  <a:gd name="T15" fmla="*/ 243 h 500"/>
                  <a:gd name="T16" fmla="*/ 0 w 368"/>
                  <a:gd name="T17" fmla="*/ 500 h 500"/>
                  <a:gd name="T18" fmla="*/ 80 w 368"/>
                  <a:gd name="T19" fmla="*/ 500 h 500"/>
                  <a:gd name="T20" fmla="*/ 185 w 368"/>
                  <a:gd name="T21" fmla="*/ 309 h 500"/>
                  <a:gd name="T22" fmla="*/ 289 w 368"/>
                  <a:gd name="T23" fmla="*/ 500 h 500"/>
                  <a:gd name="T24" fmla="*/ 368 w 368"/>
                  <a:gd name="T25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500">
                    <a:moveTo>
                      <a:pt x="368" y="500"/>
                    </a:moveTo>
                    <a:lnTo>
                      <a:pt x="223" y="243"/>
                    </a:lnTo>
                    <a:lnTo>
                      <a:pt x="356" y="0"/>
                    </a:lnTo>
                    <a:lnTo>
                      <a:pt x="277" y="0"/>
                    </a:lnTo>
                    <a:lnTo>
                      <a:pt x="185" y="174"/>
                    </a:lnTo>
                    <a:lnTo>
                      <a:pt x="92" y="0"/>
                    </a:lnTo>
                    <a:lnTo>
                      <a:pt x="14" y="0"/>
                    </a:lnTo>
                    <a:lnTo>
                      <a:pt x="147" y="243"/>
                    </a:lnTo>
                    <a:lnTo>
                      <a:pt x="0" y="500"/>
                    </a:lnTo>
                    <a:lnTo>
                      <a:pt x="80" y="500"/>
                    </a:lnTo>
                    <a:lnTo>
                      <a:pt x="185" y="309"/>
                    </a:lnTo>
                    <a:lnTo>
                      <a:pt x="289" y="500"/>
                    </a:lnTo>
                    <a:lnTo>
                      <a:pt x="368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9DDEE1F-0164-4891-997A-DE1E0E3C158B}"/>
                </a:ext>
              </a:extLst>
            </p:cNvPr>
            <p:cNvGrpSpPr/>
            <p:nvPr/>
          </p:nvGrpSpPr>
          <p:grpSpPr>
            <a:xfrm>
              <a:off x="2700336" y="1603538"/>
              <a:ext cx="6791325" cy="3478213"/>
              <a:chOff x="2700338" y="1687513"/>
              <a:chExt cx="6791325" cy="3478213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E3AA8E6-23F1-41EA-89FC-A461D334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687513"/>
                <a:ext cx="6034088" cy="3478213"/>
              </a:xfrm>
              <a:custGeom>
                <a:avLst/>
                <a:gdLst>
                  <a:gd name="T0" fmla="*/ 1536 w 1601"/>
                  <a:gd name="T1" fmla="*/ 93 h 921"/>
                  <a:gd name="T2" fmla="*/ 1527 w 1601"/>
                  <a:gd name="T3" fmla="*/ 83 h 921"/>
                  <a:gd name="T4" fmla="*/ 1494 w 1601"/>
                  <a:gd name="T5" fmla="*/ 55 h 921"/>
                  <a:gd name="T6" fmla="*/ 1325 w 1601"/>
                  <a:gd name="T7" fmla="*/ 0 h 921"/>
                  <a:gd name="T8" fmla="*/ 276 w 1601"/>
                  <a:gd name="T9" fmla="*/ 0 h 921"/>
                  <a:gd name="T10" fmla="*/ 0 w 1601"/>
                  <a:gd name="T11" fmla="*/ 264 h 921"/>
                  <a:gd name="T12" fmla="*/ 0 w 1601"/>
                  <a:gd name="T13" fmla="*/ 656 h 921"/>
                  <a:gd name="T14" fmla="*/ 276 w 1601"/>
                  <a:gd name="T15" fmla="*/ 921 h 921"/>
                  <a:gd name="T16" fmla="*/ 1325 w 1601"/>
                  <a:gd name="T17" fmla="*/ 921 h 921"/>
                  <a:gd name="T18" fmla="*/ 1497 w 1601"/>
                  <a:gd name="T19" fmla="*/ 864 h 921"/>
                  <a:gd name="T20" fmla="*/ 1446 w 1601"/>
                  <a:gd name="T21" fmla="*/ 864 h 921"/>
                  <a:gd name="T22" fmla="*/ 1325 w 1601"/>
                  <a:gd name="T23" fmla="*/ 894 h 921"/>
                  <a:gd name="T24" fmla="*/ 276 w 1601"/>
                  <a:gd name="T25" fmla="*/ 894 h 921"/>
                  <a:gd name="T26" fmla="*/ 28 w 1601"/>
                  <a:gd name="T27" fmla="*/ 656 h 921"/>
                  <a:gd name="T28" fmla="*/ 28 w 1601"/>
                  <a:gd name="T29" fmla="*/ 264 h 921"/>
                  <a:gd name="T30" fmla="*/ 276 w 1601"/>
                  <a:gd name="T31" fmla="*/ 27 h 921"/>
                  <a:gd name="T32" fmla="*/ 1325 w 1601"/>
                  <a:gd name="T33" fmla="*/ 27 h 921"/>
                  <a:gd name="T34" fmla="*/ 1476 w 1601"/>
                  <a:gd name="T35" fmla="*/ 76 h 921"/>
                  <a:gd name="T36" fmla="*/ 1486 w 1601"/>
                  <a:gd name="T37" fmla="*/ 83 h 921"/>
                  <a:gd name="T38" fmla="*/ 1497 w 1601"/>
                  <a:gd name="T39" fmla="*/ 93 h 921"/>
                  <a:gd name="T40" fmla="*/ 1573 w 1601"/>
                  <a:gd name="T41" fmla="*/ 264 h 921"/>
                  <a:gd name="T42" fmla="*/ 1573 w 1601"/>
                  <a:gd name="T43" fmla="*/ 301 h 921"/>
                  <a:gd name="T44" fmla="*/ 1601 w 1601"/>
                  <a:gd name="T45" fmla="*/ 301 h 921"/>
                  <a:gd name="T46" fmla="*/ 1601 w 1601"/>
                  <a:gd name="T47" fmla="*/ 264 h 921"/>
                  <a:gd name="T48" fmla="*/ 1536 w 1601"/>
                  <a:gd name="T49" fmla="*/ 9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1" h="921">
                    <a:moveTo>
                      <a:pt x="1536" y="93"/>
                    </a:moveTo>
                    <a:cubicBezTo>
                      <a:pt x="1530" y="86"/>
                      <a:pt x="1533" y="89"/>
                      <a:pt x="1527" y="83"/>
                    </a:cubicBezTo>
                    <a:cubicBezTo>
                      <a:pt x="1519" y="77"/>
                      <a:pt x="1502" y="61"/>
                      <a:pt x="1494" y="55"/>
                    </a:cubicBezTo>
                    <a:cubicBezTo>
                      <a:pt x="1448" y="20"/>
                      <a:pt x="1389" y="0"/>
                      <a:pt x="1325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123" y="0"/>
                      <a:pt x="0" y="118"/>
                      <a:pt x="0" y="264"/>
                    </a:cubicBezTo>
                    <a:cubicBezTo>
                      <a:pt x="0" y="656"/>
                      <a:pt x="0" y="656"/>
                      <a:pt x="0" y="656"/>
                    </a:cubicBezTo>
                    <a:cubicBezTo>
                      <a:pt x="0" y="802"/>
                      <a:pt x="123" y="921"/>
                      <a:pt x="276" y="921"/>
                    </a:cubicBezTo>
                    <a:cubicBezTo>
                      <a:pt x="1325" y="921"/>
                      <a:pt x="1325" y="921"/>
                      <a:pt x="1325" y="921"/>
                    </a:cubicBezTo>
                    <a:cubicBezTo>
                      <a:pt x="1390" y="921"/>
                      <a:pt x="1450" y="900"/>
                      <a:pt x="1497" y="864"/>
                    </a:cubicBezTo>
                    <a:cubicBezTo>
                      <a:pt x="1446" y="864"/>
                      <a:pt x="1446" y="864"/>
                      <a:pt x="1446" y="864"/>
                    </a:cubicBezTo>
                    <a:cubicBezTo>
                      <a:pt x="1410" y="883"/>
                      <a:pt x="1369" y="894"/>
                      <a:pt x="1325" y="894"/>
                    </a:cubicBezTo>
                    <a:cubicBezTo>
                      <a:pt x="276" y="894"/>
                      <a:pt x="276" y="894"/>
                      <a:pt x="276" y="894"/>
                    </a:cubicBezTo>
                    <a:cubicBezTo>
                      <a:pt x="139" y="894"/>
                      <a:pt x="28" y="788"/>
                      <a:pt x="28" y="656"/>
                    </a:cubicBezTo>
                    <a:cubicBezTo>
                      <a:pt x="28" y="264"/>
                      <a:pt x="28" y="264"/>
                      <a:pt x="28" y="264"/>
                    </a:cubicBezTo>
                    <a:cubicBezTo>
                      <a:pt x="28" y="133"/>
                      <a:pt x="139" y="27"/>
                      <a:pt x="276" y="27"/>
                    </a:cubicBezTo>
                    <a:cubicBezTo>
                      <a:pt x="1325" y="27"/>
                      <a:pt x="1325" y="27"/>
                      <a:pt x="1325" y="27"/>
                    </a:cubicBezTo>
                    <a:cubicBezTo>
                      <a:pt x="1382" y="27"/>
                      <a:pt x="1434" y="45"/>
                      <a:pt x="1476" y="76"/>
                    </a:cubicBezTo>
                    <a:cubicBezTo>
                      <a:pt x="1479" y="78"/>
                      <a:pt x="1483" y="81"/>
                      <a:pt x="1486" y="83"/>
                    </a:cubicBezTo>
                    <a:cubicBezTo>
                      <a:pt x="1490" y="86"/>
                      <a:pt x="1493" y="90"/>
                      <a:pt x="1497" y="93"/>
                    </a:cubicBezTo>
                    <a:cubicBezTo>
                      <a:pt x="1544" y="136"/>
                      <a:pt x="1573" y="197"/>
                      <a:pt x="1573" y="264"/>
                    </a:cubicBezTo>
                    <a:cubicBezTo>
                      <a:pt x="1573" y="301"/>
                      <a:pt x="1573" y="301"/>
                      <a:pt x="1573" y="301"/>
                    </a:cubicBezTo>
                    <a:cubicBezTo>
                      <a:pt x="1601" y="301"/>
                      <a:pt x="1601" y="301"/>
                      <a:pt x="1601" y="301"/>
                    </a:cubicBezTo>
                    <a:cubicBezTo>
                      <a:pt x="1601" y="264"/>
                      <a:pt x="1601" y="264"/>
                      <a:pt x="1601" y="264"/>
                    </a:cubicBezTo>
                    <a:cubicBezTo>
                      <a:pt x="1601" y="199"/>
                      <a:pt x="1577" y="139"/>
                      <a:pt x="1536" y="93"/>
                    </a:cubicBezTo>
                  </a:path>
                </a:pathLst>
              </a:custGeom>
              <a:solidFill>
                <a:srgbClr val="EF6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5A50466A-B8E5-443A-8106-541C886432A9}"/>
                  </a:ext>
                </a:extLst>
              </p:cNvPr>
              <p:cNvGrpSpPr/>
              <p:nvPr/>
            </p:nvGrpSpPr>
            <p:grpSpPr>
              <a:xfrm>
                <a:off x="3152776" y="3965576"/>
                <a:ext cx="6338887" cy="792163"/>
                <a:chOff x="3152776" y="3965576"/>
                <a:chExt cx="6338887" cy="792163"/>
              </a:xfrm>
            </p:grpSpPr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A28D62ED-FD63-42BE-9C1C-83A9A1EBC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6" y="3965576"/>
                  <a:ext cx="620713" cy="792163"/>
                </a:xfrm>
                <a:custGeom>
                  <a:avLst/>
                  <a:gdLst>
                    <a:gd name="T0" fmla="*/ 318 w 391"/>
                    <a:gd name="T1" fmla="*/ 499 h 499"/>
                    <a:gd name="T2" fmla="*/ 318 w 391"/>
                    <a:gd name="T3" fmla="*/ 169 h 499"/>
                    <a:gd name="T4" fmla="*/ 0 w 391"/>
                    <a:gd name="T5" fmla="*/ 499 h 499"/>
                    <a:gd name="T6" fmla="*/ 0 w 391"/>
                    <a:gd name="T7" fmla="*/ 0 h 499"/>
                    <a:gd name="T8" fmla="*/ 71 w 391"/>
                    <a:gd name="T9" fmla="*/ 0 h 499"/>
                    <a:gd name="T10" fmla="*/ 71 w 391"/>
                    <a:gd name="T11" fmla="*/ 340 h 499"/>
                    <a:gd name="T12" fmla="*/ 391 w 391"/>
                    <a:gd name="T13" fmla="*/ 0 h 499"/>
                    <a:gd name="T14" fmla="*/ 391 w 391"/>
                    <a:gd name="T15" fmla="*/ 499 h 499"/>
                    <a:gd name="T16" fmla="*/ 318 w 391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1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91" y="0"/>
                      </a:lnTo>
                      <a:lnTo>
                        <a:pt x="391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F34DD32B-B7FB-4A5B-A95D-79B53D630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288" y="3965576"/>
                  <a:ext cx="554038" cy="792163"/>
                </a:xfrm>
                <a:custGeom>
                  <a:avLst/>
                  <a:gdLst>
                    <a:gd name="T0" fmla="*/ 74 w 349"/>
                    <a:gd name="T1" fmla="*/ 0 h 499"/>
                    <a:gd name="T2" fmla="*/ 74 w 349"/>
                    <a:gd name="T3" fmla="*/ 202 h 499"/>
                    <a:gd name="T4" fmla="*/ 275 w 349"/>
                    <a:gd name="T5" fmla="*/ 202 h 499"/>
                    <a:gd name="T6" fmla="*/ 275 w 349"/>
                    <a:gd name="T7" fmla="*/ 0 h 499"/>
                    <a:gd name="T8" fmla="*/ 349 w 349"/>
                    <a:gd name="T9" fmla="*/ 0 h 499"/>
                    <a:gd name="T10" fmla="*/ 349 w 349"/>
                    <a:gd name="T11" fmla="*/ 499 h 499"/>
                    <a:gd name="T12" fmla="*/ 275 w 349"/>
                    <a:gd name="T13" fmla="*/ 499 h 499"/>
                    <a:gd name="T14" fmla="*/ 275 w 349"/>
                    <a:gd name="T15" fmla="*/ 273 h 499"/>
                    <a:gd name="T16" fmla="*/ 74 w 349"/>
                    <a:gd name="T17" fmla="*/ 273 h 499"/>
                    <a:gd name="T18" fmla="*/ 74 w 349"/>
                    <a:gd name="T19" fmla="*/ 499 h 499"/>
                    <a:gd name="T20" fmla="*/ 0 w 349"/>
                    <a:gd name="T21" fmla="*/ 499 h 499"/>
                    <a:gd name="T22" fmla="*/ 0 w 349"/>
                    <a:gd name="T23" fmla="*/ 0 h 499"/>
                    <a:gd name="T24" fmla="*/ 74 w 349"/>
                    <a:gd name="T2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9" h="499">
                      <a:moveTo>
                        <a:pt x="74" y="0"/>
                      </a:moveTo>
                      <a:lnTo>
                        <a:pt x="74" y="202"/>
                      </a:lnTo>
                      <a:lnTo>
                        <a:pt x="275" y="202"/>
                      </a:lnTo>
                      <a:lnTo>
                        <a:pt x="275" y="0"/>
                      </a:lnTo>
                      <a:lnTo>
                        <a:pt x="349" y="0"/>
                      </a:lnTo>
                      <a:lnTo>
                        <a:pt x="349" y="499"/>
                      </a:lnTo>
                      <a:lnTo>
                        <a:pt x="275" y="499"/>
                      </a:lnTo>
                      <a:lnTo>
                        <a:pt x="275" y="273"/>
                      </a:lnTo>
                      <a:lnTo>
                        <a:pt x="74" y="273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8C3D203F-247F-4FB2-880E-B63BD41B1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1" y="3965576"/>
                  <a:ext cx="617538" cy="792163"/>
                </a:xfrm>
                <a:custGeom>
                  <a:avLst/>
                  <a:gdLst>
                    <a:gd name="T0" fmla="*/ 318 w 389"/>
                    <a:gd name="T1" fmla="*/ 499 h 499"/>
                    <a:gd name="T2" fmla="*/ 318 w 389"/>
                    <a:gd name="T3" fmla="*/ 169 h 499"/>
                    <a:gd name="T4" fmla="*/ 0 w 389"/>
                    <a:gd name="T5" fmla="*/ 499 h 499"/>
                    <a:gd name="T6" fmla="*/ 0 w 389"/>
                    <a:gd name="T7" fmla="*/ 0 h 499"/>
                    <a:gd name="T8" fmla="*/ 71 w 389"/>
                    <a:gd name="T9" fmla="*/ 0 h 499"/>
                    <a:gd name="T10" fmla="*/ 71 w 389"/>
                    <a:gd name="T11" fmla="*/ 340 h 499"/>
                    <a:gd name="T12" fmla="*/ 389 w 389"/>
                    <a:gd name="T13" fmla="*/ 0 h 499"/>
                    <a:gd name="T14" fmla="*/ 389 w 389"/>
                    <a:gd name="T15" fmla="*/ 499 h 499"/>
                    <a:gd name="T16" fmla="*/ 318 w 389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9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89" y="0"/>
                      </a:lnTo>
                      <a:lnTo>
                        <a:pt x="389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88CBE073-4073-42F0-A193-B1DDA59A6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4813" y="3968751"/>
                  <a:ext cx="638175" cy="788988"/>
                </a:xfrm>
                <a:custGeom>
                  <a:avLst/>
                  <a:gdLst>
                    <a:gd name="T0" fmla="*/ 0 w 402"/>
                    <a:gd name="T1" fmla="*/ 466 h 497"/>
                    <a:gd name="T2" fmla="*/ 0 w 402"/>
                    <a:gd name="T3" fmla="*/ 0 h 497"/>
                    <a:gd name="T4" fmla="*/ 74 w 402"/>
                    <a:gd name="T5" fmla="*/ 0 h 497"/>
                    <a:gd name="T6" fmla="*/ 74 w 402"/>
                    <a:gd name="T7" fmla="*/ 395 h 497"/>
                    <a:gd name="T8" fmla="*/ 269 w 402"/>
                    <a:gd name="T9" fmla="*/ 395 h 497"/>
                    <a:gd name="T10" fmla="*/ 269 w 402"/>
                    <a:gd name="T11" fmla="*/ 0 h 497"/>
                    <a:gd name="T12" fmla="*/ 340 w 402"/>
                    <a:gd name="T13" fmla="*/ 0 h 497"/>
                    <a:gd name="T14" fmla="*/ 340 w 402"/>
                    <a:gd name="T15" fmla="*/ 395 h 497"/>
                    <a:gd name="T16" fmla="*/ 402 w 402"/>
                    <a:gd name="T17" fmla="*/ 395 h 497"/>
                    <a:gd name="T18" fmla="*/ 402 w 402"/>
                    <a:gd name="T19" fmla="*/ 497 h 497"/>
                    <a:gd name="T20" fmla="*/ 333 w 402"/>
                    <a:gd name="T21" fmla="*/ 497 h 497"/>
                    <a:gd name="T22" fmla="*/ 333 w 402"/>
                    <a:gd name="T23" fmla="*/ 466 h 497"/>
                    <a:gd name="T24" fmla="*/ 0 w 402"/>
                    <a:gd name="T25" fmla="*/ 46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2" h="497">
                      <a:moveTo>
                        <a:pt x="0" y="466"/>
                      </a:move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395"/>
                      </a:lnTo>
                      <a:lnTo>
                        <a:pt x="269" y="395"/>
                      </a:lnTo>
                      <a:lnTo>
                        <a:pt x="269" y="0"/>
                      </a:lnTo>
                      <a:lnTo>
                        <a:pt x="340" y="0"/>
                      </a:lnTo>
                      <a:lnTo>
                        <a:pt x="340" y="395"/>
                      </a:lnTo>
                      <a:lnTo>
                        <a:pt x="402" y="395"/>
                      </a:lnTo>
                      <a:lnTo>
                        <a:pt x="402" y="497"/>
                      </a:lnTo>
                      <a:lnTo>
                        <a:pt x="333" y="497"/>
                      </a:lnTo>
                      <a:lnTo>
                        <a:pt x="333" y="466"/>
                      </a:lnTo>
                      <a:lnTo>
                        <a:pt x="0" y="466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E21BF8F3-661A-4444-9B6F-8B85BFEC3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988" y="3965576"/>
                  <a:ext cx="622300" cy="792163"/>
                </a:xfrm>
                <a:custGeom>
                  <a:avLst/>
                  <a:gdLst>
                    <a:gd name="T0" fmla="*/ 319 w 392"/>
                    <a:gd name="T1" fmla="*/ 499 h 499"/>
                    <a:gd name="T2" fmla="*/ 319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2 w 392"/>
                    <a:gd name="T9" fmla="*/ 0 h 499"/>
                    <a:gd name="T10" fmla="*/ 72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19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19" y="499"/>
                      </a:moveTo>
                      <a:lnTo>
                        <a:pt x="319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19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55490408-A334-4D29-86DA-8C00BE3C1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388" y="3965576"/>
                  <a:ext cx="458788" cy="792163"/>
                </a:xfrm>
                <a:custGeom>
                  <a:avLst/>
                  <a:gdLst>
                    <a:gd name="T0" fmla="*/ 289 w 289"/>
                    <a:gd name="T1" fmla="*/ 71 h 499"/>
                    <a:gd name="T2" fmla="*/ 182 w 289"/>
                    <a:gd name="T3" fmla="*/ 71 h 499"/>
                    <a:gd name="T4" fmla="*/ 182 w 289"/>
                    <a:gd name="T5" fmla="*/ 499 h 499"/>
                    <a:gd name="T6" fmla="*/ 109 w 289"/>
                    <a:gd name="T7" fmla="*/ 499 h 499"/>
                    <a:gd name="T8" fmla="*/ 109 w 289"/>
                    <a:gd name="T9" fmla="*/ 71 h 499"/>
                    <a:gd name="T10" fmla="*/ 0 w 289"/>
                    <a:gd name="T11" fmla="*/ 71 h 499"/>
                    <a:gd name="T12" fmla="*/ 0 w 289"/>
                    <a:gd name="T13" fmla="*/ 0 h 499"/>
                    <a:gd name="T14" fmla="*/ 289 w 289"/>
                    <a:gd name="T15" fmla="*/ 0 h 499"/>
                    <a:gd name="T16" fmla="*/ 289 w 289"/>
                    <a:gd name="T17" fmla="*/ 71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9" h="499">
                      <a:moveTo>
                        <a:pt x="289" y="71"/>
                      </a:moveTo>
                      <a:lnTo>
                        <a:pt x="182" y="71"/>
                      </a:lnTo>
                      <a:lnTo>
                        <a:pt x="182" y="499"/>
                      </a:lnTo>
                      <a:lnTo>
                        <a:pt x="109" y="499"/>
                      </a:lnTo>
                      <a:lnTo>
                        <a:pt x="10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89" y="71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472CB866-8B52-4E1E-BB94-7747D7E1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965576"/>
                  <a:ext cx="622300" cy="792163"/>
                </a:xfrm>
                <a:custGeom>
                  <a:avLst/>
                  <a:gdLst>
                    <a:gd name="T0" fmla="*/ 320 w 392"/>
                    <a:gd name="T1" fmla="*/ 499 h 499"/>
                    <a:gd name="T2" fmla="*/ 320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3 w 392"/>
                    <a:gd name="T9" fmla="*/ 0 h 499"/>
                    <a:gd name="T10" fmla="*/ 73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20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20" y="499"/>
                      </a:moveTo>
                      <a:lnTo>
                        <a:pt x="320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20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2F3D09D8-0381-4A17-ABA8-53E15964F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43988" y="3965576"/>
                  <a:ext cx="447675" cy="792163"/>
                </a:xfrm>
                <a:custGeom>
                  <a:avLst/>
                  <a:gdLst>
                    <a:gd name="T0" fmla="*/ 0 w 119"/>
                    <a:gd name="T1" fmla="*/ 0 h 210"/>
                    <a:gd name="T2" fmla="*/ 30 w 119"/>
                    <a:gd name="T3" fmla="*/ 0 h 210"/>
                    <a:gd name="T4" fmla="*/ 63 w 119"/>
                    <a:gd name="T5" fmla="*/ 4 h 210"/>
                    <a:gd name="T6" fmla="*/ 85 w 119"/>
                    <a:gd name="T7" fmla="*/ 16 h 210"/>
                    <a:gd name="T8" fmla="*/ 101 w 119"/>
                    <a:gd name="T9" fmla="*/ 57 h 210"/>
                    <a:gd name="T10" fmla="*/ 95 w 119"/>
                    <a:gd name="T11" fmla="*/ 81 h 210"/>
                    <a:gd name="T12" fmla="*/ 77 w 119"/>
                    <a:gd name="T13" fmla="*/ 95 h 210"/>
                    <a:gd name="T14" fmla="*/ 106 w 119"/>
                    <a:gd name="T15" fmla="*/ 115 h 210"/>
                    <a:gd name="T16" fmla="*/ 119 w 119"/>
                    <a:gd name="T17" fmla="*/ 154 h 210"/>
                    <a:gd name="T18" fmla="*/ 106 w 119"/>
                    <a:gd name="T19" fmla="*/ 190 h 210"/>
                    <a:gd name="T20" fmla="*/ 50 w 119"/>
                    <a:gd name="T21" fmla="*/ 210 h 210"/>
                    <a:gd name="T22" fmla="*/ 0 w 119"/>
                    <a:gd name="T23" fmla="*/ 210 h 210"/>
                    <a:gd name="T24" fmla="*/ 0 w 119"/>
                    <a:gd name="T25" fmla="*/ 0 h 210"/>
                    <a:gd name="T26" fmla="*/ 31 w 119"/>
                    <a:gd name="T27" fmla="*/ 30 h 210"/>
                    <a:gd name="T28" fmla="*/ 31 w 119"/>
                    <a:gd name="T29" fmla="*/ 89 h 210"/>
                    <a:gd name="T30" fmla="*/ 40 w 119"/>
                    <a:gd name="T31" fmla="*/ 89 h 210"/>
                    <a:gd name="T32" fmla="*/ 65 w 119"/>
                    <a:gd name="T33" fmla="*/ 81 h 210"/>
                    <a:gd name="T34" fmla="*/ 72 w 119"/>
                    <a:gd name="T35" fmla="*/ 57 h 210"/>
                    <a:gd name="T36" fmla="*/ 65 w 119"/>
                    <a:gd name="T37" fmla="*/ 38 h 210"/>
                    <a:gd name="T38" fmla="*/ 41 w 119"/>
                    <a:gd name="T39" fmla="*/ 30 h 210"/>
                    <a:gd name="T40" fmla="*/ 31 w 119"/>
                    <a:gd name="T41" fmla="*/ 30 h 210"/>
                    <a:gd name="T42" fmla="*/ 31 w 119"/>
                    <a:gd name="T43" fmla="*/ 120 h 210"/>
                    <a:gd name="T44" fmla="*/ 31 w 119"/>
                    <a:gd name="T45" fmla="*/ 181 h 210"/>
                    <a:gd name="T46" fmla="*/ 49 w 119"/>
                    <a:gd name="T47" fmla="*/ 181 h 210"/>
                    <a:gd name="T48" fmla="*/ 79 w 119"/>
                    <a:gd name="T49" fmla="*/ 173 h 210"/>
                    <a:gd name="T50" fmla="*/ 89 w 119"/>
                    <a:gd name="T51" fmla="*/ 150 h 210"/>
                    <a:gd name="T52" fmla="*/ 81 w 119"/>
                    <a:gd name="T53" fmla="*/ 129 h 210"/>
                    <a:gd name="T54" fmla="*/ 50 w 119"/>
                    <a:gd name="T55" fmla="*/ 120 h 210"/>
                    <a:gd name="T56" fmla="*/ 31 w 119"/>
                    <a:gd name="T57" fmla="*/ 12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0">
                      <a:moveTo>
                        <a:pt x="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4" y="0"/>
                        <a:pt x="55" y="2"/>
                        <a:pt x="63" y="4"/>
                      </a:cubicBezTo>
                      <a:cubicBezTo>
                        <a:pt x="72" y="6"/>
                        <a:pt x="79" y="10"/>
                        <a:pt x="85" y="16"/>
                      </a:cubicBezTo>
                      <a:cubicBezTo>
                        <a:pt x="96" y="27"/>
                        <a:pt x="101" y="40"/>
                        <a:pt x="101" y="57"/>
                      </a:cubicBezTo>
                      <a:cubicBezTo>
                        <a:pt x="101" y="67"/>
                        <a:pt x="99" y="75"/>
                        <a:pt x="95" y="81"/>
                      </a:cubicBezTo>
                      <a:cubicBezTo>
                        <a:pt x="92" y="87"/>
                        <a:pt x="84" y="92"/>
                        <a:pt x="77" y="95"/>
                      </a:cubicBezTo>
                      <a:cubicBezTo>
                        <a:pt x="88" y="98"/>
                        <a:pt x="99" y="108"/>
                        <a:pt x="106" y="115"/>
                      </a:cubicBezTo>
                      <a:cubicBezTo>
                        <a:pt x="115" y="125"/>
                        <a:pt x="119" y="137"/>
                        <a:pt x="119" y="154"/>
                      </a:cubicBezTo>
                      <a:cubicBezTo>
                        <a:pt x="119" y="169"/>
                        <a:pt x="115" y="181"/>
                        <a:pt x="106" y="190"/>
                      </a:cubicBezTo>
                      <a:cubicBezTo>
                        <a:pt x="94" y="204"/>
                        <a:pt x="75" y="210"/>
                        <a:pt x="50" y="210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lnTo>
                        <a:pt x="0" y="0"/>
                      </a:lnTo>
                      <a:close/>
                      <a:moveTo>
                        <a:pt x="31" y="30"/>
                      </a:move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51" y="89"/>
                        <a:pt x="59" y="86"/>
                        <a:pt x="65" y="81"/>
                      </a:cubicBezTo>
                      <a:cubicBezTo>
                        <a:pt x="70" y="75"/>
                        <a:pt x="72" y="68"/>
                        <a:pt x="72" y="57"/>
                      </a:cubicBezTo>
                      <a:cubicBezTo>
                        <a:pt x="72" y="49"/>
                        <a:pt x="70" y="42"/>
                        <a:pt x="65" y="38"/>
                      </a:cubicBezTo>
                      <a:cubicBezTo>
                        <a:pt x="60" y="32"/>
                        <a:pt x="52" y="30"/>
                        <a:pt x="41" y="30"/>
                      </a:cubicBezTo>
                      <a:lnTo>
                        <a:pt x="31" y="30"/>
                      </a:lnTo>
                      <a:close/>
                      <a:moveTo>
                        <a:pt x="31" y="120"/>
                      </a:moveTo>
                      <a:cubicBezTo>
                        <a:pt x="31" y="181"/>
                        <a:pt x="31" y="181"/>
                        <a:pt x="31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63" y="181"/>
                        <a:pt x="73" y="178"/>
                        <a:pt x="79" y="173"/>
                      </a:cubicBezTo>
                      <a:cubicBezTo>
                        <a:pt x="86" y="168"/>
                        <a:pt x="89" y="160"/>
                        <a:pt x="89" y="150"/>
                      </a:cubicBezTo>
                      <a:cubicBezTo>
                        <a:pt x="89" y="141"/>
                        <a:pt x="87" y="134"/>
                        <a:pt x="81" y="129"/>
                      </a:cubicBezTo>
                      <a:cubicBezTo>
                        <a:pt x="75" y="123"/>
                        <a:pt x="65" y="120"/>
                        <a:pt x="50" y="120"/>
                      </a:cubicBezTo>
                      <a:lnTo>
                        <a:pt x="31" y="12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95975D8F-0DE9-4AA9-84EB-7D4BA9BDB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70713" y="3965576"/>
                  <a:ext cx="727075" cy="792163"/>
                </a:xfrm>
                <a:custGeom>
                  <a:avLst/>
                  <a:gdLst>
                    <a:gd name="T0" fmla="*/ 0 w 458"/>
                    <a:gd name="T1" fmla="*/ 499 h 499"/>
                    <a:gd name="T2" fmla="*/ 235 w 458"/>
                    <a:gd name="T3" fmla="*/ 0 h 499"/>
                    <a:gd name="T4" fmla="*/ 458 w 458"/>
                    <a:gd name="T5" fmla="*/ 499 h 499"/>
                    <a:gd name="T6" fmla="*/ 382 w 458"/>
                    <a:gd name="T7" fmla="*/ 499 h 499"/>
                    <a:gd name="T8" fmla="*/ 330 w 458"/>
                    <a:gd name="T9" fmla="*/ 380 h 499"/>
                    <a:gd name="T10" fmla="*/ 131 w 458"/>
                    <a:gd name="T11" fmla="*/ 380 h 499"/>
                    <a:gd name="T12" fmla="*/ 74 w 458"/>
                    <a:gd name="T13" fmla="*/ 499 h 499"/>
                    <a:gd name="T14" fmla="*/ 0 w 458"/>
                    <a:gd name="T15" fmla="*/ 499 h 499"/>
                    <a:gd name="T16" fmla="*/ 233 w 458"/>
                    <a:gd name="T17" fmla="*/ 164 h 499"/>
                    <a:gd name="T18" fmla="*/ 164 w 458"/>
                    <a:gd name="T19" fmla="*/ 309 h 499"/>
                    <a:gd name="T20" fmla="*/ 297 w 458"/>
                    <a:gd name="T21" fmla="*/ 309 h 499"/>
                    <a:gd name="T22" fmla="*/ 233 w 458"/>
                    <a:gd name="T23" fmla="*/ 16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8" h="499">
                      <a:moveTo>
                        <a:pt x="0" y="499"/>
                      </a:moveTo>
                      <a:lnTo>
                        <a:pt x="235" y="0"/>
                      </a:lnTo>
                      <a:lnTo>
                        <a:pt x="458" y="499"/>
                      </a:lnTo>
                      <a:lnTo>
                        <a:pt x="382" y="499"/>
                      </a:lnTo>
                      <a:lnTo>
                        <a:pt x="330" y="380"/>
                      </a:lnTo>
                      <a:lnTo>
                        <a:pt x="131" y="380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close/>
                      <a:moveTo>
                        <a:pt x="233" y="164"/>
                      </a:moveTo>
                      <a:lnTo>
                        <a:pt x="164" y="309"/>
                      </a:lnTo>
                      <a:lnTo>
                        <a:pt x="297" y="309"/>
                      </a:lnTo>
                      <a:lnTo>
                        <a:pt x="233" y="164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38" name="Прямая соединительная линия 37"/>
          <p:cNvCxnSpPr/>
          <p:nvPr userDrawn="1"/>
        </p:nvCxnSpPr>
        <p:spPr>
          <a:xfrm>
            <a:off x="348518" y="749745"/>
            <a:ext cx="98318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5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4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  <p:sldLayoutId id="2147483663" r:id="rId4"/>
    <p:sldLayoutId id="214748366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23130" y="2163975"/>
            <a:ext cx="8903642" cy="313227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FF631D"/>
                </a:solidFill>
              </a:rPr>
              <a:t>Связь </a:t>
            </a:r>
            <a:r>
              <a:rPr lang="ru-RU" b="1" dirty="0">
                <a:solidFill>
                  <a:srgbClr val="FF631D"/>
                </a:solidFill>
              </a:rPr>
              <a:t>вдоль дорог для людей и техники. </a:t>
            </a:r>
            <a:br>
              <a:rPr lang="ru-RU" b="1" dirty="0">
                <a:solidFill>
                  <a:srgbClr val="FF631D"/>
                </a:solidFill>
              </a:rPr>
            </a:br>
            <a:r>
              <a:rPr lang="ru-RU" b="1" dirty="0">
                <a:solidFill>
                  <a:srgbClr val="FF631D"/>
                </a:solidFill>
              </a:rPr>
              <a:t>Система раскрытия номеров на базе </a:t>
            </a:r>
            <a:r>
              <a:rPr lang="en-US" b="1" dirty="0">
                <a:solidFill>
                  <a:srgbClr val="FF631D"/>
                </a:solidFill>
              </a:rPr>
              <a:t>AI</a:t>
            </a:r>
            <a:endParaRPr lang="ru-RU" b="1" dirty="0">
              <a:solidFill>
                <a:srgbClr val="FF631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3130" y="5397006"/>
            <a:ext cx="10515600" cy="60655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Звягинцев Михаил Владимирович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23130" y="5907867"/>
            <a:ext cx="9424637" cy="52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Директор департамента </a:t>
            </a:r>
            <a:r>
              <a:rPr lang="ru-RU" sz="2000" dirty="0">
                <a:solidFill>
                  <a:schemeClr val="bg1"/>
                </a:solidFill>
              </a:rPr>
              <a:t>по работе с </a:t>
            </a:r>
            <a:r>
              <a:rPr lang="ru-RU" sz="2000" dirty="0" smtClean="0">
                <a:solidFill>
                  <a:schemeClr val="bg1"/>
                </a:solidFill>
              </a:rPr>
              <a:t>госсектором ПАО «</a:t>
            </a:r>
            <a:r>
              <a:rPr lang="ru-RU" sz="2000" dirty="0" err="1" smtClean="0">
                <a:solidFill>
                  <a:schemeClr val="bg1"/>
                </a:solidFill>
              </a:rPr>
              <a:t>Вымпелком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538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7780" y="906780"/>
            <a:ext cx="6865620" cy="5394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9424257" cy="62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1C74"/>
                </a:solidFill>
              </a:rPr>
              <a:t>Модуль</a:t>
            </a:r>
            <a:r>
              <a:rPr lang="en-US" sz="3600" b="1" dirty="0" smtClean="0">
                <a:solidFill>
                  <a:srgbClr val="001C74"/>
                </a:solidFill>
              </a:rPr>
              <a:t> </a:t>
            </a:r>
            <a:r>
              <a:rPr lang="ru-RU" sz="3600" b="1" dirty="0" smtClean="0">
                <a:solidFill>
                  <a:srgbClr val="001C74"/>
                </a:solidFill>
              </a:rPr>
              <a:t>раскрытия ГРЗ</a:t>
            </a:r>
            <a:endParaRPr lang="ru-RU" sz="3600" b="1" dirty="0">
              <a:solidFill>
                <a:srgbClr val="001C7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5531" y="1107705"/>
            <a:ext cx="57202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ru-RU" sz="1400" dirty="0" smtClean="0">
                <a:solidFill>
                  <a:srgbClr val="001C74"/>
                </a:solidFill>
              </a:rPr>
              <a:t>Информационная </a:t>
            </a:r>
            <a:r>
              <a:rPr lang="ru-RU" sz="1400" dirty="0">
                <a:solidFill>
                  <a:srgbClr val="001C74"/>
                </a:solidFill>
              </a:rPr>
              <a:t>система для идентификации скрытых или плохо читаемых государственных регистрационных знаков*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1C74"/>
                </a:solidFill>
              </a:rPr>
              <a:t>Цели:</a:t>
            </a:r>
            <a:endParaRPr lang="ru-RU" sz="1600" b="1" dirty="0">
              <a:solidFill>
                <a:srgbClr val="001C74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Идентификация ТС со скрытым или плохо читаемым </a:t>
            </a:r>
            <a:r>
              <a:rPr lang="ru-RU" sz="1400" dirty="0" smtClean="0">
                <a:solidFill>
                  <a:srgbClr val="001C74"/>
                </a:solidFill>
              </a:rPr>
              <a:t>ГРЗ</a:t>
            </a:r>
            <a:endParaRPr lang="ru-RU" sz="1400" dirty="0">
              <a:solidFill>
                <a:srgbClr val="001C74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1C74"/>
                </a:solidFill>
              </a:rPr>
              <a:t>Создание </a:t>
            </a:r>
            <a:r>
              <a:rPr lang="ru-RU" sz="1400" dirty="0">
                <a:solidFill>
                  <a:srgbClr val="001C74"/>
                </a:solidFill>
              </a:rPr>
              <a:t>условий неотвратимости привлечения к административной ответственности владельцев </a:t>
            </a:r>
            <a:r>
              <a:rPr lang="ru-RU" sz="1400" dirty="0" smtClean="0">
                <a:solidFill>
                  <a:srgbClr val="001C74"/>
                </a:solidFill>
              </a:rPr>
              <a:t>ТС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Поддержание условий для реализации </a:t>
            </a:r>
            <a:r>
              <a:rPr lang="ru-RU" sz="1400" dirty="0" smtClean="0">
                <a:solidFill>
                  <a:srgbClr val="001C74"/>
                </a:solidFill>
              </a:rPr>
              <a:t>механизмов экономического </a:t>
            </a:r>
            <a:r>
              <a:rPr lang="ru-RU" sz="1400" dirty="0">
                <a:solidFill>
                  <a:srgbClr val="001C74"/>
                </a:solidFill>
              </a:rPr>
              <a:t>стимулирования сохранности автомобильных </a:t>
            </a:r>
            <a:r>
              <a:rPr lang="ru-RU" sz="1400" dirty="0" smtClean="0">
                <a:solidFill>
                  <a:srgbClr val="001C74"/>
                </a:solidFill>
              </a:rPr>
              <a:t>дорог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Повышение эффективности осуществляемого весового и габаритного контроля на региональных автомобильных дорогах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4305" y="5079369"/>
            <a:ext cx="546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1C74"/>
                </a:solidFill>
              </a:rPr>
              <a:t>Решение применяется на всю сеть АПВГК и </a:t>
            </a:r>
            <a:r>
              <a:rPr lang="ru-RU" sz="1600" b="1" i="1" dirty="0">
                <a:solidFill>
                  <a:srgbClr val="F15A22"/>
                </a:solidFill>
              </a:rPr>
              <a:t>может масштабироваться</a:t>
            </a:r>
            <a:r>
              <a:rPr lang="ru-RU" sz="1600" i="1" dirty="0">
                <a:solidFill>
                  <a:srgbClr val="001C74"/>
                </a:solidFill>
              </a:rPr>
              <a:t> по мере ее расширения</a:t>
            </a:r>
          </a:p>
        </p:txBody>
      </p:sp>
      <p:grpSp>
        <p:nvGrpSpPr>
          <p:cNvPr id="9" name="docshapegroup1"/>
          <p:cNvGrpSpPr>
            <a:grpSpLocks/>
          </p:cNvGrpSpPr>
          <p:nvPr/>
        </p:nvGrpSpPr>
        <p:grpSpPr bwMode="auto">
          <a:xfrm>
            <a:off x="6929444" y="850505"/>
            <a:ext cx="5033956" cy="5451234"/>
            <a:chOff x="10634" y="1261"/>
            <a:chExt cx="8566" cy="9539"/>
          </a:xfrm>
        </p:grpSpPr>
        <p:pic>
          <p:nvPicPr>
            <p:cNvPr id="10" name="docshape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78"/>
            <a:stretch/>
          </p:blipFill>
          <p:spPr bwMode="auto">
            <a:xfrm>
              <a:off x="10634" y="1261"/>
              <a:ext cx="8566" cy="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docshap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" y="1831"/>
              <a:ext cx="8518" cy="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docshape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" y="4754"/>
              <a:ext cx="1289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docshape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1" y="4327"/>
              <a:ext cx="2019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docshape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9" y="8661"/>
              <a:ext cx="4061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982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7780" y="906780"/>
            <a:ext cx="6865620" cy="5546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9424257" cy="62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1C74"/>
                </a:solidFill>
              </a:rPr>
              <a:t>Модуль</a:t>
            </a:r>
            <a:r>
              <a:rPr lang="en-US" sz="3600" b="1" dirty="0" smtClean="0">
                <a:solidFill>
                  <a:srgbClr val="001C74"/>
                </a:solidFill>
              </a:rPr>
              <a:t> </a:t>
            </a:r>
            <a:r>
              <a:rPr lang="ru-RU" sz="3600" b="1" dirty="0" smtClean="0">
                <a:solidFill>
                  <a:srgbClr val="001C74"/>
                </a:solidFill>
              </a:rPr>
              <a:t>раскрытия ГРЗ</a:t>
            </a:r>
            <a:endParaRPr lang="ru-RU" sz="3600" b="1" dirty="0">
              <a:solidFill>
                <a:srgbClr val="001C7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6759" y="897378"/>
            <a:ext cx="60345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1C74"/>
                </a:solidFill>
              </a:rPr>
              <a:t>Функции:</a:t>
            </a:r>
            <a:endParaRPr lang="ru-RU" b="1" dirty="0">
              <a:solidFill>
                <a:srgbClr val="001C7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Получение материалов о ТС со скрытыми или плохо читаемым ГРЗ из систем автоматизации весогабаритного контроля любых производителей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Автоматический запрос и получение снимков с попутных комплексов </a:t>
            </a:r>
            <a:r>
              <a:rPr lang="ru-RU" sz="1400" dirty="0" err="1">
                <a:solidFill>
                  <a:srgbClr val="001C74"/>
                </a:solidFill>
              </a:rPr>
              <a:t>фотовидеофиксации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ru-RU" sz="1400" dirty="0" smtClean="0">
                <a:solidFill>
                  <a:srgbClr val="001C74"/>
                </a:solidFill>
              </a:rPr>
              <a:t>на основе </a:t>
            </a:r>
            <a:r>
              <a:rPr lang="ru-RU" sz="1400" dirty="0">
                <a:solidFill>
                  <a:srgbClr val="001C74"/>
                </a:solidFill>
              </a:rPr>
              <a:t>зафиксированных АПВГК параметров ТС со скрытыми или плохо читаемым </a:t>
            </a:r>
            <a:r>
              <a:rPr lang="ru-RU" sz="1400" dirty="0" smtClean="0">
                <a:solidFill>
                  <a:srgbClr val="001C74"/>
                </a:solidFill>
              </a:rPr>
              <a:t>ГРЗ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Построение предполагаемого маршрута ТС на картографической подложке. Отображение мест дислокации комплексов </a:t>
            </a:r>
            <a:r>
              <a:rPr lang="ru-RU" sz="1400" dirty="0" err="1">
                <a:solidFill>
                  <a:srgbClr val="001C74"/>
                </a:solidFill>
              </a:rPr>
              <a:t>фотовидеофиксации</a:t>
            </a:r>
            <a:endParaRPr lang="ru-RU" sz="1400" dirty="0">
              <a:solidFill>
                <a:srgbClr val="001C7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1C74"/>
                </a:solidFill>
              </a:rPr>
              <a:t>Выявление </a:t>
            </a:r>
            <a:r>
              <a:rPr lang="ru-RU" sz="1400" dirty="0">
                <a:solidFill>
                  <a:srgbClr val="001C74"/>
                </a:solidFill>
              </a:rPr>
              <a:t>наиболее релевантных материалов фиксации </a:t>
            </a:r>
            <a:r>
              <a:rPr lang="ru-RU" sz="1400" dirty="0" smtClean="0">
                <a:solidFill>
                  <a:srgbClr val="001C74"/>
                </a:solidFill>
              </a:rPr>
              <a:t>  по </a:t>
            </a:r>
            <a:r>
              <a:rPr lang="ru-RU" sz="1400" dirty="0">
                <a:solidFill>
                  <a:srgbClr val="001C74"/>
                </a:solidFill>
              </a:rPr>
              <a:t>результатам </a:t>
            </a:r>
            <a:r>
              <a:rPr lang="ru-RU" sz="1400" dirty="0" err="1">
                <a:solidFill>
                  <a:srgbClr val="001C74"/>
                </a:solidFill>
              </a:rPr>
              <a:t>видеоаналитики</a:t>
            </a:r>
            <a:r>
              <a:rPr lang="ru-RU" sz="1400" dirty="0" smtClean="0">
                <a:solidFill>
                  <a:srgbClr val="001C74"/>
                </a:solidFill>
              </a:rPr>
              <a:t>. Контроль </a:t>
            </a:r>
            <a:r>
              <a:rPr lang="ru-RU" sz="1400" dirty="0">
                <a:solidFill>
                  <a:srgbClr val="001C74"/>
                </a:solidFill>
              </a:rPr>
              <a:t>распознавания </a:t>
            </a:r>
            <a:r>
              <a:rPr lang="ru-RU" sz="1400" dirty="0" smtClean="0">
                <a:solidFill>
                  <a:srgbClr val="001C74"/>
                </a:solidFill>
              </a:rPr>
              <a:t>    в </a:t>
            </a:r>
            <a:r>
              <a:rPr lang="ru-RU" sz="1400" dirty="0">
                <a:solidFill>
                  <a:srgbClr val="001C74"/>
                </a:solidFill>
              </a:rPr>
              <a:t>рабочем поле оператора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1C74"/>
                </a:solidFill>
              </a:rPr>
              <a:t>Передача </a:t>
            </a:r>
            <a:r>
              <a:rPr lang="ru-RU" sz="1400" dirty="0">
                <a:solidFill>
                  <a:srgbClr val="001C74"/>
                </a:solidFill>
              </a:rPr>
              <a:t>результатов обработки в информационную систему весогабаритного контроля </a:t>
            </a:r>
            <a:r>
              <a:rPr lang="ru-RU" sz="1400" dirty="0" smtClean="0">
                <a:solidFill>
                  <a:srgbClr val="001C74"/>
                </a:solidFill>
              </a:rPr>
              <a:t>для использования </a:t>
            </a:r>
            <a:r>
              <a:rPr lang="ru-RU" sz="1400" dirty="0">
                <a:solidFill>
                  <a:srgbClr val="001C74"/>
                </a:solidFill>
              </a:rPr>
              <a:t>в акте измерения параметров ТС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1C74"/>
                </a:solidFill>
              </a:rPr>
              <a:t>Тонкая </a:t>
            </a:r>
            <a:r>
              <a:rPr lang="ru-RU" sz="1400" dirty="0">
                <a:solidFill>
                  <a:srgbClr val="001C74"/>
                </a:solidFill>
              </a:rPr>
              <a:t>настройка анализируемого массива данных по каждому связанному комплексу </a:t>
            </a:r>
            <a:r>
              <a:rPr lang="ru-RU" sz="1400" dirty="0" err="1">
                <a:solidFill>
                  <a:srgbClr val="001C74"/>
                </a:solidFill>
              </a:rPr>
              <a:t>фотовидеофиксации</a:t>
            </a:r>
            <a:endParaRPr lang="ru-RU" sz="1400" dirty="0">
              <a:solidFill>
                <a:srgbClr val="001C74"/>
              </a:solidFill>
            </a:endParaRPr>
          </a:p>
        </p:txBody>
      </p:sp>
      <p:grpSp>
        <p:nvGrpSpPr>
          <p:cNvPr id="2" name="docshapegroup8"/>
          <p:cNvGrpSpPr>
            <a:grpSpLocks/>
          </p:cNvGrpSpPr>
          <p:nvPr/>
        </p:nvGrpSpPr>
        <p:grpSpPr bwMode="auto">
          <a:xfrm>
            <a:off x="6989518" y="922548"/>
            <a:ext cx="4973882" cy="4824273"/>
            <a:chOff x="10351" y="2251"/>
            <a:chExt cx="8849" cy="8549"/>
          </a:xfrm>
        </p:grpSpPr>
        <p:pic>
          <p:nvPicPr>
            <p:cNvPr id="11268" name="docshape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1" y="4149"/>
              <a:ext cx="8849" cy="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docshape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4" y="2251"/>
              <a:ext cx="252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41721" y="6781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46759" y="6037516"/>
            <a:ext cx="113584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i="1" dirty="0">
                <a:solidFill>
                  <a:srgbClr val="001C74"/>
                </a:solidFill>
              </a:rPr>
              <a:t>Решение может применяться для идентификации </a:t>
            </a:r>
            <a:r>
              <a:rPr lang="ru-RU" altLang="ru-RU" sz="1300" b="1" i="1" dirty="0">
                <a:solidFill>
                  <a:srgbClr val="F15A22"/>
                </a:solidFill>
              </a:rPr>
              <a:t>скрытых ГРЗ </a:t>
            </a:r>
            <a:r>
              <a:rPr lang="ru-RU" altLang="ru-RU" sz="1300" b="1" i="1" dirty="0">
                <a:solidFill>
                  <a:srgbClr val="001C74"/>
                </a:solidFill>
              </a:rPr>
              <a:t>на пунктах оплаты </a:t>
            </a:r>
            <a:r>
              <a:rPr lang="ru-RU" altLang="ru-RU" sz="1300" b="1" i="1" dirty="0">
                <a:solidFill>
                  <a:srgbClr val="F15A22"/>
                </a:solidFill>
              </a:rPr>
              <a:t>с </a:t>
            </a:r>
            <a:r>
              <a:rPr lang="ru-RU" altLang="ru-RU" sz="1300" b="1" i="1" dirty="0" err="1">
                <a:solidFill>
                  <a:srgbClr val="F15A22"/>
                </a:solidFill>
              </a:rPr>
              <a:t>безбарьерным</a:t>
            </a:r>
            <a:r>
              <a:rPr lang="ru-RU" altLang="ru-RU" sz="1300" b="1" i="1" dirty="0">
                <a:solidFill>
                  <a:srgbClr val="F15A22"/>
                </a:solidFill>
              </a:rPr>
              <a:t> проездом </a:t>
            </a:r>
            <a:r>
              <a:rPr lang="ru-RU" altLang="ru-RU" sz="1300" b="1" i="1" dirty="0">
                <a:solidFill>
                  <a:srgbClr val="001C74"/>
                </a:solidFill>
              </a:rPr>
              <a:t>транспорта </a:t>
            </a:r>
          </a:p>
        </p:txBody>
      </p:sp>
    </p:spTree>
    <p:extLst>
      <p:ext uri="{BB962C8B-B14F-4D97-AF65-F5344CB8AC3E}">
        <p14:creationId xmlns:p14="http://schemas.microsoft.com/office/powerpoint/2010/main" val="1758721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73380" y="822960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50232"/>
            <a:ext cx="8978231" cy="50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1C74"/>
                </a:solidFill>
              </a:rPr>
              <a:t>Рабочая </a:t>
            </a:r>
            <a:r>
              <a:rPr lang="ru-RU" sz="3600" b="1" dirty="0">
                <a:solidFill>
                  <a:srgbClr val="001C74"/>
                </a:solidFill>
              </a:rPr>
              <a:t>область оператора Модуля</a:t>
            </a:r>
          </a:p>
        </p:txBody>
      </p:sp>
      <p:grpSp>
        <p:nvGrpSpPr>
          <p:cNvPr id="3" name="docshapegroup34"/>
          <p:cNvGrpSpPr>
            <a:grpSpLocks/>
          </p:cNvGrpSpPr>
          <p:nvPr/>
        </p:nvGrpSpPr>
        <p:grpSpPr bwMode="auto">
          <a:xfrm>
            <a:off x="470312" y="982086"/>
            <a:ext cx="10768301" cy="5366267"/>
            <a:chOff x="1908" y="381"/>
            <a:chExt cx="12120" cy="5988"/>
          </a:xfrm>
        </p:grpSpPr>
        <p:pic>
          <p:nvPicPr>
            <p:cNvPr id="14339" name="docshape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81"/>
              <a:ext cx="10335" cy="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docshape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1914"/>
              <a:ext cx="229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docshape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2" y="4228"/>
              <a:ext cx="2556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72512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73380" y="822960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99720" y="42530"/>
            <a:ext cx="10962080" cy="1363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1C74"/>
                </a:solidFill>
              </a:rPr>
              <a:t>Пример </a:t>
            </a:r>
            <a:r>
              <a:rPr lang="ru-RU" sz="3200" b="1" dirty="0">
                <a:solidFill>
                  <a:srgbClr val="001C74"/>
                </a:solidFill>
              </a:rPr>
              <a:t>акта результатов измерения </a:t>
            </a:r>
            <a:endParaRPr lang="ru-RU" sz="3200" b="1" dirty="0" smtClean="0">
              <a:solidFill>
                <a:srgbClr val="001C74"/>
              </a:solidFill>
            </a:endParaRPr>
          </a:p>
          <a:p>
            <a:r>
              <a:rPr lang="ru-RU" sz="3200" b="1" dirty="0" smtClean="0">
                <a:solidFill>
                  <a:srgbClr val="001C74"/>
                </a:solidFill>
              </a:rPr>
              <a:t>параметров </a:t>
            </a:r>
            <a:r>
              <a:rPr lang="ru-RU" sz="3200" b="1" dirty="0">
                <a:solidFill>
                  <a:srgbClr val="001C74"/>
                </a:solidFill>
              </a:rPr>
              <a:t>ТС с результатами распознавания ГРЗ</a:t>
            </a:r>
          </a:p>
        </p:txBody>
      </p:sp>
      <p:pic>
        <p:nvPicPr>
          <p:cNvPr id="5" name="image2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468" y="1254644"/>
            <a:ext cx="10334759" cy="51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34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3380" y="822960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4">
            <a:extLst>
              <a:ext uri="{FF2B5EF4-FFF2-40B4-BE49-F238E27FC236}">
                <a16:creationId xmlns:a16="http://schemas.microsoft.com/office/drawing/2014/main" id="{C73C1ABD-0F62-E347-BC1B-E82FD96F8829}"/>
              </a:ext>
            </a:extLst>
          </p:cNvPr>
          <p:cNvSpPr txBox="1">
            <a:spLocks/>
          </p:cNvSpPr>
          <p:nvPr/>
        </p:nvSpPr>
        <p:spPr>
          <a:xfrm>
            <a:off x="558015" y="197717"/>
            <a:ext cx="8639148" cy="530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Aft>
                <a:spcPts val="1800"/>
              </a:spcAft>
              <a:defRPr/>
            </a:pPr>
            <a:r>
              <a:rPr lang="ru-RU" sz="3200" b="1" dirty="0">
                <a:solidFill>
                  <a:srgbClr val="001C74"/>
                </a:solidFill>
                <a:latin typeface="+mj-lt"/>
                <a:ea typeface="+mj-ea"/>
                <a:cs typeface="+mj-cs"/>
              </a:rPr>
              <a:t>Потеряться – не значит пропасть. </a:t>
            </a:r>
          </a:p>
          <a:p>
            <a:pPr defTabSz="914446">
              <a:defRPr/>
            </a:pPr>
            <a:r>
              <a:rPr lang="ru-RU" sz="1800" b="1" dirty="0" err="1"/>
              <a:t>ЛизаАлерт</a:t>
            </a:r>
            <a:r>
              <a:rPr lang="ru-RU" sz="1800" b="1" dirty="0"/>
              <a:t> и Билайн</a:t>
            </a:r>
            <a:r>
              <a:rPr lang="ru-RU" sz="1800" b="1" dirty="0">
                <a:sym typeface="Arial"/>
              </a:rPr>
              <a:t>: система поиска пропавших</a:t>
            </a: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 rotWithShape="1">
          <a:blip r:embed="rId2"/>
          <a:srcRect l="31407" t="28218" r="22928" b="24406"/>
          <a:stretch/>
        </p:blipFill>
        <p:spPr>
          <a:xfrm>
            <a:off x="558015" y="3318060"/>
            <a:ext cx="4821637" cy="2803378"/>
          </a:xfrm>
          <a:prstGeom prst="roundRect">
            <a:avLst>
              <a:gd name="adj" fmla="val 9866"/>
            </a:avLst>
          </a:prstGeom>
        </p:spPr>
      </p:pic>
      <p:sp>
        <p:nvSpPr>
          <p:cNvPr id="5" name="Прямоугольник 4"/>
          <p:cNvSpPr/>
          <p:nvPr/>
        </p:nvSpPr>
        <p:spPr>
          <a:xfrm>
            <a:off x="712608" y="3772986"/>
            <a:ext cx="15914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sz="3200" b="1" dirty="0">
                <a:solidFill>
                  <a:srgbClr val="FFFFFF"/>
                </a:solidFill>
                <a:latin typeface="Beeline Sans" panose="020B0500040202020204" pitchFamily="34" charset="0"/>
                <a:cs typeface="Arial"/>
                <a:sym typeface="Arial"/>
              </a:rPr>
              <a:t>120 000 </a:t>
            </a:r>
          </a:p>
          <a:p>
            <a:pPr algn="r" defTabSz="914446">
              <a:defRPr/>
            </a:pPr>
            <a:r>
              <a:rPr lang="ru-RU" sz="1600" spc="-50" dirty="0">
                <a:solidFill>
                  <a:srgbClr val="FFFFFF"/>
                </a:solidFill>
                <a:latin typeface="Beeline Sans" panose="020B0500040202020204" pitchFamily="34" charset="0"/>
                <a:cs typeface="Arial"/>
                <a:sym typeface="Arial"/>
              </a:rPr>
              <a:t>человек </a:t>
            </a:r>
          </a:p>
          <a:p>
            <a:pPr algn="r" defTabSz="914446">
              <a:defRPr/>
            </a:pPr>
            <a:r>
              <a:rPr lang="ru-RU" sz="1600" spc="-50" dirty="0">
                <a:solidFill>
                  <a:srgbClr val="FFFFFF"/>
                </a:solidFill>
                <a:latin typeface="Beeline Sans" panose="020B0500040202020204" pitchFamily="34" charset="0"/>
                <a:cs typeface="Arial"/>
                <a:sym typeface="Arial"/>
              </a:rPr>
              <a:t>ежегодно </a:t>
            </a:r>
          </a:p>
          <a:p>
            <a:pPr algn="r" defTabSz="914446">
              <a:defRPr/>
            </a:pPr>
            <a:r>
              <a:rPr lang="ru-RU" sz="1600" spc="-50" dirty="0">
                <a:solidFill>
                  <a:srgbClr val="FFFFFF"/>
                </a:solidFill>
                <a:latin typeface="Beeline Sans" panose="020B0500040202020204" pitchFamily="34" charset="0"/>
                <a:cs typeface="Arial"/>
                <a:sym typeface="Arial"/>
              </a:rPr>
              <a:t>теряются </a:t>
            </a:r>
          </a:p>
          <a:p>
            <a:pPr algn="r" defTabSz="914446">
              <a:defRPr/>
            </a:pPr>
            <a:r>
              <a:rPr lang="ru-RU" sz="1600" spc="-50" dirty="0">
                <a:solidFill>
                  <a:srgbClr val="FFFFFF"/>
                </a:solidFill>
                <a:latin typeface="Beeline Sans" panose="020B0500040202020204" pitchFamily="34" charset="0"/>
                <a:cs typeface="Arial"/>
                <a:sym typeface="Arial"/>
              </a:rPr>
              <a:t>в России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5619" y="3541759"/>
            <a:ext cx="5167423" cy="2564672"/>
          </a:xfrm>
          <a:prstGeom prst="roundRect">
            <a:avLst>
              <a:gd name="adj" fmla="val 9562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D7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ru-RU" dirty="0">
              <a:solidFill>
                <a:srgbClr val="000000"/>
              </a:solidFill>
              <a:latin typeface="Beeline Sans" panose="020B0500040202020204" pitchFamily="34" charset="-52"/>
              <a:sym typeface="Calibri"/>
            </a:endParaRPr>
          </a:p>
        </p:txBody>
      </p:sp>
      <p:sp>
        <p:nvSpPr>
          <p:cNvPr id="7" name="Скругленный прямоугольник 1"/>
          <p:cNvSpPr txBox="1"/>
          <p:nvPr/>
        </p:nvSpPr>
        <p:spPr>
          <a:xfrm>
            <a:off x="6356542" y="3699674"/>
            <a:ext cx="4956500" cy="218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defTabSz="914446" hangingPunct="0">
              <a:lnSpc>
                <a:spcPct val="85000"/>
              </a:lnSpc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Итоги за 1</a:t>
            </a:r>
            <a:r>
              <a:rPr lang="en-US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4</a:t>
            </a:r>
            <a:r>
              <a:rPr lang="ru-RU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 лет работы отряда </a:t>
            </a:r>
          </a:p>
          <a:p>
            <a:pPr defTabSz="914446" hangingPunct="0">
              <a:lnSpc>
                <a:spcPct val="85000"/>
              </a:lnSpc>
              <a:spcAft>
                <a:spcPts val="800"/>
              </a:spcAft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и </a:t>
            </a:r>
            <a:r>
              <a:rPr lang="en-US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13</a:t>
            </a:r>
            <a:r>
              <a:rPr lang="ru-RU" sz="1600" b="1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 Medium"/>
              </a:rPr>
              <a:t> лет партнерства:</a:t>
            </a:r>
          </a:p>
          <a:p>
            <a:pPr marL="1346267" indent="-1346267" defTabSz="914446" hangingPunct="0">
              <a:lnSpc>
                <a:spcPct val="90000"/>
              </a:lnSpc>
              <a:spcAft>
                <a:spcPts val="600"/>
              </a:spcAft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en-US" sz="2400" b="1" dirty="0" smtClean="0">
                <a:solidFill>
                  <a:srgbClr val="F15A22"/>
                </a:solidFill>
                <a:sym typeface="Beeline Sans Medium"/>
              </a:rPr>
              <a:t>2</a:t>
            </a:r>
            <a:r>
              <a:rPr lang="ru-RU" sz="2400" b="1" dirty="0" smtClean="0">
                <a:solidFill>
                  <a:srgbClr val="F15A22"/>
                </a:solidFill>
                <a:sym typeface="Beeline Sans Medium"/>
              </a:rPr>
              <a:t>90 000</a:t>
            </a:r>
            <a:r>
              <a:rPr lang="ru-RU" sz="3600" b="1" dirty="0" smtClean="0">
                <a:solidFill>
                  <a:srgbClr val="000000"/>
                </a:solidFill>
                <a:sym typeface="Beeline Sans Medium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sym typeface="Beeline Sans Medium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  <a:sym typeface="Beeline Sans"/>
              </a:rPr>
              <a:t>заявок за </a:t>
            </a:r>
            <a:r>
              <a:rPr lang="en-US" sz="1600" dirty="0" smtClean="0">
                <a:latin typeface="Century Gothic" panose="020B0502020202020204" pitchFamily="34" charset="0"/>
                <a:sym typeface="Beeline Sans"/>
              </a:rPr>
              <a:t>13</a:t>
            </a:r>
            <a:r>
              <a:rPr lang="ru-RU" sz="1600" dirty="0" smtClean="0">
                <a:latin typeface="Century Gothic" panose="020B0502020202020204" pitchFamily="34" charset="0"/>
                <a:sym typeface="Beeline Sans"/>
              </a:rPr>
              <a:t> лет сотрудничества </a:t>
            </a:r>
            <a:endParaRPr lang="ru-RU" dirty="0" smtClean="0">
              <a:latin typeface="Century Gothic" panose="020B0502020202020204" pitchFamily="34" charset="0"/>
              <a:sym typeface="Beeline Sans"/>
            </a:endParaRPr>
          </a:p>
          <a:p>
            <a:pPr marL="1435100" indent="-1435100" defTabSz="914446" hangingPunct="0">
              <a:lnSpc>
                <a:spcPct val="90000"/>
              </a:lnSpc>
              <a:spcAft>
                <a:spcPts val="600"/>
              </a:spcAft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en-US" sz="2400" b="1" dirty="0" smtClean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&gt; </a:t>
            </a:r>
            <a:r>
              <a:rPr lang="ru-RU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29 млн </a:t>
            </a:r>
            <a:r>
              <a:rPr lang="en-US" sz="2400" b="1" dirty="0" smtClean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ea typeface="Beeline Sans Medium"/>
                <a:cs typeface="Beeline Sans Medium"/>
                <a:sym typeface="Beeline Sans"/>
              </a:rPr>
              <a:t>sms</a:t>
            </a:r>
            <a:r>
              <a:rPr lang="ru-RU" sz="1600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"/>
              </a:rPr>
              <a:t>-сообщений разослано    </a:t>
            </a:r>
            <a:r>
              <a:rPr lang="en-US" sz="1600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"/>
              </a:rPr>
              <a:t>абонентам ВСЕХ операторов</a:t>
            </a:r>
          </a:p>
          <a:p>
            <a:pPr marL="1346267" indent="-1346267" defTabSz="914446" hangingPunct="0">
              <a:lnSpc>
                <a:spcPct val="90000"/>
              </a:lnSpc>
              <a:spcAft>
                <a:spcPts val="600"/>
              </a:spcAft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en-US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&gt;</a:t>
            </a:r>
            <a:r>
              <a:rPr lang="ru-RU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1</a:t>
            </a:r>
            <a:r>
              <a:rPr lang="en-US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73</a:t>
            </a:r>
            <a:r>
              <a:rPr lang="ru-RU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 000 </a:t>
            </a:r>
            <a:r>
              <a:rPr lang="en-US" sz="2400" b="1" dirty="0">
                <a:solidFill>
                  <a:srgbClr val="F15A22"/>
                </a:solidFill>
                <a:ea typeface="Beeline Sans Medium"/>
                <a:cs typeface="Beeline Sans Medium"/>
                <a:sym typeface="Beeline Sans Medium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Beeline Sans Medium"/>
                <a:cs typeface="Beeline Sans Medium"/>
                <a:sym typeface="Beeline Sans"/>
              </a:rPr>
              <a:t>спасенных жизней</a:t>
            </a:r>
            <a:endParaRPr sz="1600" dirty="0">
              <a:latin typeface="Century Gothic" panose="020B0502020202020204" pitchFamily="34" charset="0"/>
              <a:ea typeface="Beeline Sans Medium"/>
              <a:cs typeface="Beeline Sans Medium"/>
              <a:sym typeface="Beeline San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66" y="5499001"/>
            <a:ext cx="1607947" cy="672175"/>
          </a:xfrm>
          <a:prstGeom prst="rect">
            <a:avLst/>
          </a:prstGeom>
        </p:spPr>
      </p:pic>
      <p:sp>
        <p:nvSpPr>
          <p:cNvPr id="9" name="Скругленная прямоугольная выноска 9"/>
          <p:cNvSpPr/>
          <p:nvPr/>
        </p:nvSpPr>
        <p:spPr>
          <a:xfrm flipH="1">
            <a:off x="676242" y="1895464"/>
            <a:ext cx="4201347" cy="1378033"/>
          </a:xfrm>
          <a:custGeom>
            <a:avLst/>
            <a:gdLst>
              <a:gd name="connsiteX0" fmla="*/ 0 w 3415835"/>
              <a:gd name="connsiteY0" fmla="*/ 155689 h 934118"/>
              <a:gd name="connsiteX1" fmla="*/ 155689 w 3415835"/>
              <a:gd name="connsiteY1" fmla="*/ 0 h 934118"/>
              <a:gd name="connsiteX2" fmla="*/ 569306 w 3415835"/>
              <a:gd name="connsiteY2" fmla="*/ 0 h 934118"/>
              <a:gd name="connsiteX3" fmla="*/ 569306 w 3415835"/>
              <a:gd name="connsiteY3" fmla="*/ 0 h 934118"/>
              <a:gd name="connsiteX4" fmla="*/ 1423265 w 3415835"/>
              <a:gd name="connsiteY4" fmla="*/ 0 h 934118"/>
              <a:gd name="connsiteX5" fmla="*/ 3260146 w 3415835"/>
              <a:gd name="connsiteY5" fmla="*/ 0 h 934118"/>
              <a:gd name="connsiteX6" fmla="*/ 3415835 w 3415835"/>
              <a:gd name="connsiteY6" fmla="*/ 155689 h 934118"/>
              <a:gd name="connsiteX7" fmla="*/ 3415835 w 3415835"/>
              <a:gd name="connsiteY7" fmla="*/ 544902 h 934118"/>
              <a:gd name="connsiteX8" fmla="*/ 3415835 w 3415835"/>
              <a:gd name="connsiteY8" fmla="*/ 544902 h 934118"/>
              <a:gd name="connsiteX9" fmla="*/ 3415835 w 3415835"/>
              <a:gd name="connsiteY9" fmla="*/ 778432 h 934118"/>
              <a:gd name="connsiteX10" fmla="*/ 3415835 w 3415835"/>
              <a:gd name="connsiteY10" fmla="*/ 778429 h 934118"/>
              <a:gd name="connsiteX11" fmla="*/ 3260146 w 3415835"/>
              <a:gd name="connsiteY11" fmla="*/ 934118 h 934118"/>
              <a:gd name="connsiteX12" fmla="*/ 1423265 w 3415835"/>
              <a:gd name="connsiteY12" fmla="*/ 934118 h 934118"/>
              <a:gd name="connsiteX13" fmla="*/ 602895 w 3415835"/>
              <a:gd name="connsiteY13" fmla="*/ 1135944 h 934118"/>
              <a:gd name="connsiteX14" fmla="*/ 569306 w 3415835"/>
              <a:gd name="connsiteY14" fmla="*/ 934118 h 934118"/>
              <a:gd name="connsiteX15" fmla="*/ 155689 w 3415835"/>
              <a:gd name="connsiteY15" fmla="*/ 934118 h 934118"/>
              <a:gd name="connsiteX16" fmla="*/ 0 w 3415835"/>
              <a:gd name="connsiteY16" fmla="*/ 778429 h 934118"/>
              <a:gd name="connsiteX17" fmla="*/ 0 w 3415835"/>
              <a:gd name="connsiteY17" fmla="*/ 778432 h 934118"/>
              <a:gd name="connsiteX18" fmla="*/ 0 w 3415835"/>
              <a:gd name="connsiteY18" fmla="*/ 544902 h 934118"/>
              <a:gd name="connsiteX19" fmla="*/ 0 w 3415835"/>
              <a:gd name="connsiteY19" fmla="*/ 544902 h 934118"/>
              <a:gd name="connsiteX20" fmla="*/ 0 w 3415835"/>
              <a:gd name="connsiteY20" fmla="*/ 155689 h 934118"/>
              <a:gd name="connsiteX0" fmla="*/ 0 w 3415835"/>
              <a:gd name="connsiteY0" fmla="*/ 155689 h 1135944"/>
              <a:gd name="connsiteX1" fmla="*/ 155689 w 3415835"/>
              <a:gd name="connsiteY1" fmla="*/ 0 h 1135944"/>
              <a:gd name="connsiteX2" fmla="*/ 569306 w 3415835"/>
              <a:gd name="connsiteY2" fmla="*/ 0 h 1135944"/>
              <a:gd name="connsiteX3" fmla="*/ 569306 w 3415835"/>
              <a:gd name="connsiteY3" fmla="*/ 0 h 1135944"/>
              <a:gd name="connsiteX4" fmla="*/ 1423265 w 3415835"/>
              <a:gd name="connsiteY4" fmla="*/ 0 h 1135944"/>
              <a:gd name="connsiteX5" fmla="*/ 3260146 w 3415835"/>
              <a:gd name="connsiteY5" fmla="*/ 0 h 1135944"/>
              <a:gd name="connsiteX6" fmla="*/ 3415835 w 3415835"/>
              <a:gd name="connsiteY6" fmla="*/ 155689 h 1135944"/>
              <a:gd name="connsiteX7" fmla="*/ 3415835 w 3415835"/>
              <a:gd name="connsiteY7" fmla="*/ 544902 h 1135944"/>
              <a:gd name="connsiteX8" fmla="*/ 3415835 w 3415835"/>
              <a:gd name="connsiteY8" fmla="*/ 544902 h 1135944"/>
              <a:gd name="connsiteX9" fmla="*/ 3415835 w 3415835"/>
              <a:gd name="connsiteY9" fmla="*/ 778432 h 1135944"/>
              <a:gd name="connsiteX10" fmla="*/ 3415835 w 3415835"/>
              <a:gd name="connsiteY10" fmla="*/ 778429 h 1135944"/>
              <a:gd name="connsiteX11" fmla="*/ 3260146 w 3415835"/>
              <a:gd name="connsiteY11" fmla="*/ 934118 h 1135944"/>
              <a:gd name="connsiteX12" fmla="*/ 912902 w 3415835"/>
              <a:gd name="connsiteY12" fmla="*/ 923485 h 1135944"/>
              <a:gd name="connsiteX13" fmla="*/ 602895 w 3415835"/>
              <a:gd name="connsiteY13" fmla="*/ 1135944 h 1135944"/>
              <a:gd name="connsiteX14" fmla="*/ 569306 w 3415835"/>
              <a:gd name="connsiteY14" fmla="*/ 934118 h 1135944"/>
              <a:gd name="connsiteX15" fmla="*/ 155689 w 3415835"/>
              <a:gd name="connsiteY15" fmla="*/ 934118 h 1135944"/>
              <a:gd name="connsiteX16" fmla="*/ 0 w 3415835"/>
              <a:gd name="connsiteY16" fmla="*/ 778429 h 1135944"/>
              <a:gd name="connsiteX17" fmla="*/ 0 w 3415835"/>
              <a:gd name="connsiteY17" fmla="*/ 778432 h 1135944"/>
              <a:gd name="connsiteX18" fmla="*/ 0 w 3415835"/>
              <a:gd name="connsiteY18" fmla="*/ 544902 h 1135944"/>
              <a:gd name="connsiteX19" fmla="*/ 0 w 3415835"/>
              <a:gd name="connsiteY19" fmla="*/ 544902 h 1135944"/>
              <a:gd name="connsiteX20" fmla="*/ 0 w 3415835"/>
              <a:gd name="connsiteY20" fmla="*/ 155689 h 113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5835" h="1135944">
                <a:moveTo>
                  <a:pt x="0" y="155689"/>
                </a:moveTo>
                <a:cubicBezTo>
                  <a:pt x="0" y="69704"/>
                  <a:pt x="69704" y="0"/>
                  <a:pt x="155689" y="0"/>
                </a:cubicBezTo>
                <a:lnTo>
                  <a:pt x="569306" y="0"/>
                </a:lnTo>
                <a:lnTo>
                  <a:pt x="569306" y="0"/>
                </a:lnTo>
                <a:lnTo>
                  <a:pt x="1423265" y="0"/>
                </a:lnTo>
                <a:lnTo>
                  <a:pt x="3260146" y="0"/>
                </a:lnTo>
                <a:cubicBezTo>
                  <a:pt x="3346131" y="0"/>
                  <a:pt x="3415835" y="69704"/>
                  <a:pt x="3415835" y="155689"/>
                </a:cubicBezTo>
                <a:lnTo>
                  <a:pt x="3415835" y="544902"/>
                </a:lnTo>
                <a:lnTo>
                  <a:pt x="3415835" y="544902"/>
                </a:lnTo>
                <a:lnTo>
                  <a:pt x="3415835" y="778432"/>
                </a:lnTo>
                <a:lnTo>
                  <a:pt x="3415835" y="778429"/>
                </a:lnTo>
                <a:cubicBezTo>
                  <a:pt x="3415835" y="864414"/>
                  <a:pt x="3346131" y="934118"/>
                  <a:pt x="3260146" y="934118"/>
                </a:cubicBezTo>
                <a:lnTo>
                  <a:pt x="912902" y="923485"/>
                </a:lnTo>
                <a:lnTo>
                  <a:pt x="602895" y="1135944"/>
                </a:lnTo>
                <a:lnTo>
                  <a:pt x="569306" y="934118"/>
                </a:lnTo>
                <a:lnTo>
                  <a:pt x="155689" y="934118"/>
                </a:lnTo>
                <a:cubicBezTo>
                  <a:pt x="69704" y="934118"/>
                  <a:pt x="0" y="864414"/>
                  <a:pt x="0" y="778429"/>
                </a:cubicBezTo>
                <a:lnTo>
                  <a:pt x="0" y="778432"/>
                </a:lnTo>
                <a:lnTo>
                  <a:pt x="0" y="544902"/>
                </a:lnTo>
                <a:lnTo>
                  <a:pt x="0" y="544902"/>
                </a:lnTo>
                <a:lnTo>
                  <a:pt x="0" y="155689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92080" defTabSz="914446">
              <a:defRPr/>
            </a:pPr>
            <a:endParaRPr lang="ru-RU" sz="1050" kern="0" dirty="0">
              <a:solidFill>
                <a:srgbClr val="000000"/>
              </a:solidFill>
              <a:latin typeface="Century Gothic" panose="020B0502020202020204" pitchFamily="34" charset="0"/>
              <a:ea typeface="Arial" charset="0"/>
              <a:cs typeface="Arial" charset="0"/>
              <a:sym typeface="Arial"/>
            </a:endParaRPr>
          </a:p>
          <a:p>
            <a:pPr marL="180984" defTabSz="914446">
              <a:lnSpc>
                <a:spcPct val="90000"/>
              </a:lnSpc>
              <a:defRPr/>
            </a:pPr>
            <a:r>
              <a:rPr lang="ru-RU" sz="16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  <a:sym typeface="Arial"/>
              </a:rPr>
              <a:t>У полиции не хватает ресурсов и поисковых механик, а поиск взрослых людей осуществляется по остаточному принципу</a:t>
            </a:r>
          </a:p>
        </p:txBody>
      </p:sp>
      <p:sp>
        <p:nvSpPr>
          <p:cNvPr id="10" name="Скругленный прямоугольник 1"/>
          <p:cNvSpPr txBox="1"/>
          <p:nvPr/>
        </p:nvSpPr>
        <p:spPr>
          <a:xfrm>
            <a:off x="5699544" y="1390043"/>
            <a:ext cx="5914293" cy="193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defTabSz="914446" hangingPunct="0">
              <a:lnSpc>
                <a:spcPct val="80000"/>
              </a:lnSpc>
              <a:spcAft>
                <a:spcPts val="400"/>
              </a:spcAft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600" b="1" dirty="0">
                <a:latin typeface="Century Gothic" panose="020B0502020202020204" pitchFamily="34" charset="0"/>
                <a:sym typeface="Beeline Sans Medium"/>
              </a:rPr>
              <a:t>Технологическая платформа Билайн </a:t>
            </a:r>
            <a:r>
              <a:rPr lang="ru-RU" sz="1600" b="1" dirty="0" smtClean="0">
                <a:latin typeface="Century Gothic" panose="020B0502020202020204" pitchFamily="34" charset="0"/>
                <a:sym typeface="Beeline Sans Medium"/>
              </a:rPr>
              <a:t>для </a:t>
            </a:r>
            <a:r>
              <a:rPr lang="ru-RU" sz="1600" b="1" dirty="0">
                <a:latin typeface="Century Gothic" panose="020B0502020202020204" pitchFamily="34" charset="0"/>
                <a:sym typeface="Beeline Sans Medium"/>
              </a:rPr>
              <a:t>Лиза </a:t>
            </a:r>
            <a:r>
              <a:rPr lang="ru-RU" sz="1600" b="1" dirty="0" err="1">
                <a:latin typeface="Century Gothic" panose="020B0502020202020204" pitchFamily="34" charset="0"/>
                <a:sym typeface="Beeline Sans Medium"/>
              </a:rPr>
              <a:t>Алерт</a:t>
            </a:r>
            <a:endParaRPr lang="ru-RU" sz="1600" b="1" dirty="0">
              <a:latin typeface="Century Gothic" panose="020B0502020202020204" pitchFamily="34" charset="0"/>
              <a:sym typeface="Beeline Sans Medium"/>
            </a:endParaRP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400" dirty="0">
                <a:latin typeface="Century Gothic" panose="020B0502020202020204" pitchFamily="34" charset="0"/>
                <a:sym typeface="Beeline Sans"/>
              </a:rPr>
              <a:t>Горячая линия 8 800 по поиску пропавших</a:t>
            </a: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en-US" sz="1400" dirty="0">
                <a:latin typeface="Century Gothic" panose="020B0502020202020204" pitchFamily="34" charset="0"/>
                <a:sym typeface="Beeline Sans"/>
              </a:rPr>
              <a:t>SMS</a:t>
            </a:r>
            <a:r>
              <a:rPr lang="ru-RU" sz="1400" dirty="0">
                <a:latin typeface="Century Gothic" panose="020B0502020202020204" pitchFamily="34" charset="0"/>
                <a:sym typeface="Beeline Sans"/>
              </a:rPr>
              <a:t>-информирование по поискам в вашем районе</a:t>
            </a: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400" dirty="0" err="1">
                <a:latin typeface="Century Gothic" panose="020B0502020202020204" pitchFamily="34" charset="0"/>
                <a:sym typeface="Beeline Sans"/>
              </a:rPr>
              <a:t>Нейросеть</a:t>
            </a:r>
            <a:r>
              <a:rPr lang="ru-RU" sz="1400" dirty="0">
                <a:latin typeface="Century Gothic" panose="020B0502020202020204" pitchFamily="34" charset="0"/>
                <a:sym typeface="Beeline Sans"/>
              </a:rPr>
              <a:t> по анализу снимков с </a:t>
            </a:r>
            <a:r>
              <a:rPr lang="ru-RU" sz="1400" dirty="0" err="1">
                <a:latin typeface="Century Gothic" panose="020B0502020202020204" pitchFamily="34" charset="0"/>
                <a:sym typeface="Beeline Sans"/>
              </a:rPr>
              <a:t>дронов</a:t>
            </a:r>
            <a:endParaRPr lang="ru-RU" sz="1400" dirty="0">
              <a:latin typeface="Century Gothic" panose="020B0502020202020204" pitchFamily="34" charset="0"/>
              <a:sym typeface="Beeline Sans"/>
            </a:endParaRP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400" dirty="0">
                <a:latin typeface="Century Gothic" panose="020B0502020202020204" pitchFamily="34" charset="0"/>
                <a:sym typeface="Beeline Sans"/>
              </a:rPr>
              <a:t>Облачное хранилище</a:t>
            </a: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en-US" sz="1400" dirty="0">
                <a:latin typeface="Century Gothic" panose="020B0502020202020204" pitchFamily="34" charset="0"/>
                <a:sym typeface="Beeline Sans"/>
              </a:rPr>
              <a:t>Big Data </a:t>
            </a:r>
            <a:r>
              <a:rPr lang="ru-RU" sz="1400" dirty="0">
                <a:latin typeface="Century Gothic" panose="020B0502020202020204" pitchFamily="34" charset="0"/>
                <a:sym typeface="Beeline Sans"/>
              </a:rPr>
              <a:t>– поиск и оповещение возможных свидетелей</a:t>
            </a: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400" dirty="0">
                <a:latin typeface="Century Gothic" panose="020B0502020202020204" pitchFamily="34" charset="0"/>
                <a:sym typeface="Beeline Sans Medium"/>
              </a:rPr>
              <a:t>Размещение ориентировок в магазинах</a:t>
            </a:r>
            <a:endParaRPr lang="ru-RU" sz="1400" dirty="0">
              <a:latin typeface="Century Gothic" panose="020B0502020202020204" pitchFamily="34" charset="0"/>
              <a:sym typeface="Beeline Sans"/>
            </a:endParaRPr>
          </a:p>
          <a:p>
            <a:pPr marL="265113" indent="-265113" defTabSz="914446">
              <a:lnSpc>
                <a:spcPct val="85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>
                <a:latin typeface="Beeline Sans Medium"/>
                <a:ea typeface="Beeline Sans Medium"/>
                <a:cs typeface="Beeline Sans Medium"/>
                <a:sym typeface="Beeline Sans Medium"/>
              </a:defRPr>
            </a:pPr>
            <a:r>
              <a:rPr lang="ru-RU" sz="1400" dirty="0">
                <a:latin typeface="Century Gothic" panose="020B0502020202020204" pitchFamily="34" charset="0"/>
                <a:sym typeface="Beeline Sans Medium"/>
              </a:rPr>
              <a:t>Оборудование для поисков: </a:t>
            </a:r>
            <a:r>
              <a:rPr lang="ru-RU" sz="1400" dirty="0" err="1">
                <a:latin typeface="Century Gothic" panose="020B0502020202020204" pitchFamily="34" charset="0"/>
                <a:sym typeface="Beeline Sans Medium"/>
              </a:rPr>
              <a:t>МультиСим</a:t>
            </a:r>
            <a:r>
              <a:rPr lang="ru-RU" sz="1400" dirty="0">
                <a:latin typeface="Century Gothic" panose="020B0502020202020204" pitchFamily="34" charset="0"/>
                <a:sym typeface="Beeline Sans Medium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sym typeface="Beeline Sans Medium"/>
              </a:rPr>
              <a:t>фемтосота</a:t>
            </a:r>
            <a:r>
              <a:rPr lang="ru-RU" sz="1400" dirty="0">
                <a:latin typeface="Century Gothic" panose="020B0502020202020204" pitchFamily="34" charset="0"/>
                <a:sym typeface="Beeline Sans Medium"/>
              </a:rPr>
              <a:t>, </a:t>
            </a:r>
            <a:r>
              <a:rPr lang="ru-RU" sz="1400" dirty="0" err="1">
                <a:latin typeface="Century Gothic" panose="020B0502020202020204" pitchFamily="34" charset="0"/>
                <a:sym typeface="Beeline Sans Medium"/>
              </a:rPr>
              <a:t>дроны</a:t>
            </a:r>
            <a:endParaRPr lang="ru-RU" sz="1400" dirty="0">
              <a:latin typeface="Century Gothic" panose="020B0502020202020204" pitchFamily="34" charset="0"/>
              <a:sym typeface="Beeline Sans Medium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57" y="3541758"/>
            <a:ext cx="1757512" cy="13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0935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F1F24FF-617C-4DAC-9E4F-2A2927A44540}"/>
              </a:ext>
            </a:extLst>
          </p:cNvPr>
          <p:cNvSpPr txBox="1">
            <a:spLocks/>
          </p:cNvSpPr>
          <p:nvPr/>
        </p:nvSpPr>
        <p:spPr>
          <a:xfrm>
            <a:off x="850623" y="4900555"/>
            <a:ext cx="8445777" cy="115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73539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559219" y="5767569"/>
            <a:ext cx="718269" cy="38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60 %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DFF6435C-C89E-4E1E-91FC-C5C9D09B2AB1}"/>
              </a:ext>
            </a:extLst>
          </p:cNvPr>
          <p:cNvSpPr txBox="1"/>
          <p:nvPr/>
        </p:nvSpPr>
        <p:spPr>
          <a:xfrm>
            <a:off x="2824279" y="5776821"/>
            <a:ext cx="718269" cy="38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25</a:t>
            </a:r>
            <a:r>
              <a:rPr lang="ru-RU" b="1" dirty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334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rgbClr val="001C74"/>
                </a:solidFill>
              </a:rPr>
              <a:t>билайн</a:t>
            </a:r>
            <a:r>
              <a:rPr lang="ru-RU" sz="3600" b="1" dirty="0" smtClean="0">
                <a:solidFill>
                  <a:srgbClr val="001C74"/>
                </a:solidFill>
              </a:rPr>
              <a:t> бизнес – это:</a:t>
            </a:r>
            <a:endParaRPr lang="ru-RU" sz="3600" b="1" dirty="0">
              <a:solidFill>
                <a:srgbClr val="001C74"/>
              </a:solidFill>
            </a:endParaRPr>
          </a:p>
        </p:txBody>
      </p:sp>
      <p:sp>
        <p:nvSpPr>
          <p:cNvPr id="339" name="Прямоугольник 338"/>
          <p:cNvSpPr/>
          <p:nvPr/>
        </p:nvSpPr>
        <p:spPr>
          <a:xfrm rot="5400000">
            <a:off x="7637314" y="1642597"/>
            <a:ext cx="4108522" cy="37107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100000">
                <a:schemeClr val="tx1">
                  <a:alpha val="72000"/>
                  <a:lumMod val="6000"/>
                  <a:lumOff val="94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25E7B06B-53C4-4E31-89AE-662D9FCD90CE}"/>
              </a:ext>
            </a:extLst>
          </p:cNvPr>
          <p:cNvSpPr/>
          <p:nvPr/>
        </p:nvSpPr>
        <p:spPr>
          <a:xfrm>
            <a:off x="8016719" y="1797512"/>
            <a:ext cx="326146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1C74"/>
                </a:solidFill>
                <a:sym typeface="Arial"/>
              </a:rPr>
              <a:t>Стратегические </a:t>
            </a:r>
            <a:r>
              <a:rPr lang="ru-RU" sz="1600" b="1" dirty="0">
                <a:solidFill>
                  <a:srgbClr val="001C74"/>
                </a:solidFill>
                <a:sym typeface="Arial"/>
              </a:rPr>
              <a:t>приоритеты </a:t>
            </a:r>
            <a:r>
              <a:rPr lang="ru-RU" sz="1600" b="1" dirty="0" smtClean="0">
                <a:solidFill>
                  <a:srgbClr val="001C74"/>
                </a:solidFill>
                <a:sym typeface="Arial"/>
              </a:rPr>
              <a:t>и фокусы:</a:t>
            </a: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1C74"/>
                </a:solidFill>
              </a:rPr>
              <a:t>Диджитализация</a:t>
            </a:r>
            <a:r>
              <a:rPr lang="ru-RU" sz="1200" dirty="0">
                <a:solidFill>
                  <a:srgbClr val="001C74"/>
                </a:solidFill>
              </a:rPr>
              <a:t> процессов продаж и обслуживания</a:t>
            </a: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Поддержка государственных инициатив в сфере цифровой экономики</a:t>
            </a:r>
          </a:p>
          <a:p>
            <a:pPr marL="180975" indent="-180975">
              <a:spcAft>
                <a:spcPts val="600"/>
              </a:spcAft>
              <a:buClr>
                <a:srgbClr val="001C7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Развитие неклассических телеком-сервисов: </a:t>
            </a:r>
            <a:endParaRPr lang="en-US" sz="1200" dirty="0">
              <a:solidFill>
                <a:srgbClr val="001C74"/>
              </a:solidFill>
            </a:endParaRPr>
          </a:p>
          <a:p>
            <a:pPr marL="446088" indent="-265113">
              <a:spcAft>
                <a:spcPts val="600"/>
              </a:spcAft>
              <a:buSzPct val="100000"/>
              <a:buFont typeface="STIXGeneral-Regular" pitchFamily="2" charset="2"/>
              <a:buChar char="⏤"/>
            </a:pPr>
            <a:r>
              <a:rPr lang="ru-RU" sz="1200" dirty="0" err="1">
                <a:solidFill>
                  <a:srgbClr val="001C74"/>
                </a:solidFill>
              </a:rPr>
              <a:t>Big</a:t>
            </a:r>
            <a:r>
              <a:rPr lang="ru-RU" sz="1200" dirty="0">
                <a:solidFill>
                  <a:srgbClr val="001C74"/>
                </a:solidFill>
              </a:rPr>
              <a:t> </a:t>
            </a:r>
            <a:r>
              <a:rPr lang="ru-RU" sz="1200" dirty="0" err="1">
                <a:solidFill>
                  <a:srgbClr val="001C74"/>
                </a:solidFill>
              </a:rPr>
              <a:t>Data</a:t>
            </a:r>
            <a:endParaRPr lang="en-US" sz="1200" dirty="0">
              <a:solidFill>
                <a:srgbClr val="001C74"/>
              </a:solidFill>
            </a:endParaRPr>
          </a:p>
          <a:p>
            <a:pPr marL="446088" indent="-265113">
              <a:spcAft>
                <a:spcPts val="600"/>
              </a:spcAft>
              <a:buSzPct val="100000"/>
              <a:buFont typeface="STIXGeneral-Regular" pitchFamily="2" charset="2"/>
              <a:buChar char="⏤"/>
            </a:pPr>
            <a:r>
              <a:rPr lang="ru-RU" sz="1200" dirty="0">
                <a:solidFill>
                  <a:srgbClr val="001C74"/>
                </a:solidFill>
              </a:rPr>
              <a:t>Облачные решения</a:t>
            </a:r>
            <a:endParaRPr lang="en-US" sz="1200" dirty="0">
              <a:solidFill>
                <a:srgbClr val="001C74"/>
              </a:solidFill>
            </a:endParaRPr>
          </a:p>
          <a:p>
            <a:pPr marL="446088" indent="-265113">
              <a:spcAft>
                <a:spcPts val="600"/>
              </a:spcAft>
              <a:buSzPct val="100000"/>
              <a:buFont typeface="STIXGeneral-Regular" pitchFamily="2" charset="2"/>
              <a:buChar char="⏤"/>
            </a:pPr>
            <a:r>
              <a:rPr lang="ru-RU" sz="1200" dirty="0">
                <a:solidFill>
                  <a:srgbClr val="001C74"/>
                </a:solidFill>
              </a:rPr>
              <a:t>Интернет вещей</a:t>
            </a: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Участие в крупных инфраструктурных </a:t>
            </a:r>
            <a:r>
              <a:rPr lang="ru-RU" sz="1200" dirty="0" smtClean="0">
                <a:solidFill>
                  <a:srgbClr val="001C74"/>
                </a:solidFill>
              </a:rPr>
              <a:t>проектах</a:t>
            </a:r>
            <a:endParaRPr lang="ru-RU" sz="1200" dirty="0">
              <a:solidFill>
                <a:srgbClr val="001C74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753591" y="1339318"/>
            <a:ext cx="433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41,2 млн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747805" y="3097753"/>
            <a:ext cx="2561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001C74"/>
                </a:solidFill>
              </a:rPr>
              <a:t>Абонентов </a:t>
            </a:r>
            <a:r>
              <a:rPr lang="en-US" sz="1200" b="1" dirty="0" smtClean="0">
                <a:solidFill>
                  <a:srgbClr val="001C74"/>
                </a:solidFill>
              </a:rPr>
              <a:t>b2b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756973" y="3541541"/>
            <a:ext cx="273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253 </a:t>
            </a:r>
            <a:r>
              <a:rPr lang="ru-RU" sz="3600" b="1" dirty="0" err="1" smtClean="0">
                <a:solidFill>
                  <a:srgbClr val="FF631D"/>
                </a:solidFill>
              </a:rPr>
              <a:t>тыс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46" name="Прямоугольник 345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781984" y="4187527"/>
            <a:ext cx="223064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1C74"/>
                </a:solidFill>
              </a:rPr>
              <a:t>Корпоративных клиентов: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1C74"/>
                </a:solidFill>
              </a:rPr>
              <a:t>B2B </a:t>
            </a:r>
            <a:r>
              <a:rPr lang="ru-RU" sz="1200" b="1" dirty="0" smtClean="0">
                <a:solidFill>
                  <a:srgbClr val="001C74"/>
                </a:solidFill>
              </a:rPr>
              <a:t>и </a:t>
            </a:r>
            <a:r>
              <a:rPr lang="en-US" sz="1200" b="1" dirty="0" smtClean="0">
                <a:solidFill>
                  <a:srgbClr val="001C74"/>
                </a:solidFill>
              </a:rPr>
              <a:t>B2G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3234217" y="1352224"/>
            <a:ext cx="273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2 место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50" name="Прямоугольник 349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5318274" y="1432914"/>
            <a:ext cx="2120104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1200"/>
              </a:spcBef>
              <a:defRPr/>
            </a:pPr>
            <a:r>
              <a:rPr lang="ru-RU" sz="1200" b="1" dirty="0" smtClean="0">
                <a:solidFill>
                  <a:srgbClr val="001C74"/>
                </a:solidFill>
              </a:rPr>
              <a:t>по </a:t>
            </a:r>
            <a:r>
              <a:rPr lang="ru-RU" sz="1200" b="1" dirty="0">
                <a:solidFill>
                  <a:srgbClr val="001C74"/>
                </a:solidFill>
              </a:rPr>
              <a:t>скорости мобильной передачи </a:t>
            </a:r>
            <a:r>
              <a:rPr lang="ru-RU" sz="1200" b="1" dirty="0" smtClean="0">
                <a:solidFill>
                  <a:srgbClr val="001C74"/>
                </a:solidFill>
              </a:rPr>
              <a:t>данных по </a:t>
            </a:r>
            <a:r>
              <a:rPr lang="ru-RU" sz="1200" b="1" dirty="0">
                <a:solidFill>
                  <a:srgbClr val="001C74"/>
                </a:solidFill>
              </a:rPr>
              <a:t>всей России*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3234217" y="2423533"/>
            <a:ext cx="273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1 место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52" name="Прямоугольник 351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5318274" y="2478953"/>
            <a:ext cx="21138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1200"/>
              </a:spcBef>
              <a:defRPr/>
            </a:pPr>
            <a:r>
              <a:rPr lang="ru-RU" sz="1200" b="1" dirty="0" smtClean="0">
                <a:solidFill>
                  <a:srgbClr val="001C74"/>
                </a:solidFill>
              </a:rPr>
              <a:t>по </a:t>
            </a:r>
            <a:r>
              <a:rPr lang="ru-RU" sz="1200" b="1" dirty="0">
                <a:solidFill>
                  <a:srgbClr val="001C74"/>
                </a:solidFill>
              </a:rPr>
              <a:t>качеству связи в </a:t>
            </a:r>
            <a:r>
              <a:rPr lang="ru-RU" sz="1200" b="1" dirty="0" smtClean="0">
                <a:solidFill>
                  <a:srgbClr val="001C74"/>
                </a:solidFill>
              </a:rPr>
              <a:t>МО</a:t>
            </a:r>
            <a:r>
              <a:rPr lang="ru-RU" sz="1200" b="1" dirty="0">
                <a:solidFill>
                  <a:srgbClr val="001C74"/>
                </a:solidFill>
              </a:rPr>
              <a:t>, Московском и </a:t>
            </a:r>
            <a:r>
              <a:rPr lang="ru-RU" sz="1200" b="1" dirty="0" smtClean="0">
                <a:solidFill>
                  <a:srgbClr val="001C74"/>
                </a:solidFill>
              </a:rPr>
              <a:t>Петербургском </a:t>
            </a:r>
            <a:r>
              <a:rPr lang="ru-RU" sz="1200" b="1" dirty="0">
                <a:solidFill>
                  <a:srgbClr val="001C74"/>
                </a:solidFill>
              </a:rPr>
              <a:t>метро, городских парках и ТЦ </a:t>
            </a:r>
            <a:r>
              <a:rPr lang="ru-RU" sz="1200" b="1" dirty="0" smtClean="0">
                <a:solidFill>
                  <a:srgbClr val="001C74"/>
                </a:solidFill>
              </a:rPr>
              <a:t>Москвы**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591" y="808825"/>
            <a:ext cx="957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 smtClean="0">
                <a:solidFill>
                  <a:srgbClr val="001C74"/>
                </a:solidFill>
                <a:latin typeface="+mj-lt"/>
                <a:ea typeface="+mj-ea"/>
                <a:cs typeface="+mj-cs"/>
              </a:rPr>
              <a:t>Федеральный оператор представлен во всей </a:t>
            </a:r>
            <a:r>
              <a:rPr lang="ru-RU" sz="2400" dirty="0">
                <a:solidFill>
                  <a:srgbClr val="001C74"/>
                </a:solidFill>
                <a:latin typeface="+mj-lt"/>
                <a:ea typeface="+mj-ea"/>
                <a:cs typeface="+mj-cs"/>
              </a:rPr>
              <a:t>России</a:t>
            </a:r>
          </a:p>
        </p:txBody>
      </p:sp>
      <p:sp>
        <p:nvSpPr>
          <p:cNvPr id="360" name="Прямоугольник 359">
            <a:extLst>
              <a:ext uri="{FF2B5EF4-FFF2-40B4-BE49-F238E27FC236}">
                <a16:creationId xmlns:a16="http://schemas.microsoft.com/office/drawing/2014/main" id="{D267E8D3-97C9-308A-5530-5BB736931849}"/>
              </a:ext>
            </a:extLst>
          </p:cNvPr>
          <p:cNvSpPr/>
          <p:nvPr/>
        </p:nvSpPr>
        <p:spPr>
          <a:xfrm>
            <a:off x="3309775" y="3977447"/>
            <a:ext cx="4224686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FF631D"/>
                </a:solidFill>
              </a:rPr>
              <a:t>Лидер по </a:t>
            </a:r>
            <a:r>
              <a:rPr lang="ru-RU" sz="1400" b="1" dirty="0">
                <a:solidFill>
                  <a:srgbClr val="FF631D"/>
                </a:solidFill>
              </a:rPr>
              <a:t>количеству направлений международного роуминга</a:t>
            </a:r>
            <a:r>
              <a:rPr lang="en-US" sz="1400" b="1" dirty="0">
                <a:solidFill>
                  <a:srgbClr val="FF631D"/>
                </a:solidFill>
              </a:rPr>
              <a:t>:</a:t>
            </a: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631D"/>
                </a:solidFill>
              </a:rPr>
              <a:t>21</a:t>
            </a:r>
            <a:r>
              <a:rPr lang="ru-RU" sz="1600" b="1" dirty="0">
                <a:solidFill>
                  <a:srgbClr val="FF631D"/>
                </a:solidFill>
              </a:rPr>
              <a:t>2</a:t>
            </a:r>
            <a:r>
              <a:rPr lang="en-US" sz="1600" b="1" dirty="0">
                <a:solidFill>
                  <a:srgbClr val="FF631D"/>
                </a:solidFill>
              </a:rPr>
              <a:t> </a:t>
            </a:r>
            <a:r>
              <a:rPr lang="ru-RU" sz="1600" b="1" dirty="0">
                <a:solidFill>
                  <a:srgbClr val="FF631D"/>
                </a:solidFill>
              </a:rPr>
              <a:t>стран</a:t>
            </a:r>
            <a:r>
              <a:rPr lang="en-US" sz="1600" b="1" dirty="0">
                <a:solidFill>
                  <a:srgbClr val="FF631D"/>
                </a:solidFill>
              </a:rPr>
              <a:t> </a:t>
            </a:r>
            <a:r>
              <a:rPr lang="ru-RU" sz="1200" dirty="0">
                <a:solidFill>
                  <a:srgbClr val="001C74"/>
                </a:solidFill>
              </a:rPr>
              <a:t/>
            </a:r>
            <a:br>
              <a:rPr lang="ru-RU" sz="1200" dirty="0">
                <a:solidFill>
                  <a:srgbClr val="001C74"/>
                </a:solidFill>
              </a:rPr>
            </a:br>
            <a:r>
              <a:rPr lang="en-US" sz="1200" dirty="0">
                <a:solidFill>
                  <a:srgbClr val="001C74"/>
                </a:solidFill>
              </a:rPr>
              <a:t>(1</a:t>
            </a:r>
            <a:r>
              <a:rPr lang="ru-RU" sz="1200" dirty="0">
                <a:solidFill>
                  <a:srgbClr val="001C74"/>
                </a:solidFill>
              </a:rPr>
              <a:t>95</a:t>
            </a:r>
            <a:r>
              <a:rPr lang="en-US" sz="1200" dirty="0">
                <a:solidFill>
                  <a:srgbClr val="001C74"/>
                </a:solidFill>
              </a:rPr>
              <a:t> </a:t>
            </a:r>
            <a:r>
              <a:rPr lang="ru-RU" sz="1200" dirty="0">
                <a:solidFill>
                  <a:srgbClr val="001C74"/>
                </a:solidFill>
              </a:rPr>
              <a:t>направления с</a:t>
            </a:r>
            <a:r>
              <a:rPr lang="en-US" sz="1200" dirty="0">
                <a:solidFill>
                  <a:srgbClr val="001C74"/>
                </a:solidFill>
              </a:rPr>
              <a:t> GPRS-</a:t>
            </a:r>
            <a:r>
              <a:rPr lang="ru-RU" sz="1200" dirty="0">
                <a:solidFill>
                  <a:srgbClr val="001C74"/>
                </a:solidFill>
              </a:rPr>
              <a:t>роумингом и</a:t>
            </a:r>
            <a:r>
              <a:rPr lang="en-US" sz="1200" dirty="0">
                <a:solidFill>
                  <a:srgbClr val="001C74"/>
                </a:solidFill>
              </a:rPr>
              <a:t> 1</a:t>
            </a:r>
            <a:r>
              <a:rPr lang="ru-RU" sz="1200" dirty="0">
                <a:solidFill>
                  <a:srgbClr val="001C74"/>
                </a:solidFill>
              </a:rPr>
              <a:t>59 с</a:t>
            </a:r>
            <a:r>
              <a:rPr lang="en-US" sz="1200" dirty="0">
                <a:solidFill>
                  <a:srgbClr val="001C74"/>
                </a:solidFill>
              </a:rPr>
              <a:t> LTE </a:t>
            </a:r>
            <a:r>
              <a:rPr lang="ru-RU" sz="1200" dirty="0">
                <a:solidFill>
                  <a:srgbClr val="001C74"/>
                </a:solidFill>
              </a:rPr>
              <a:t>роумингом</a:t>
            </a:r>
            <a:r>
              <a:rPr lang="en-US" sz="1200" dirty="0">
                <a:solidFill>
                  <a:srgbClr val="001C74"/>
                </a:solidFill>
              </a:rPr>
              <a:t>) </a:t>
            </a:r>
            <a:r>
              <a:rPr lang="ru-RU" sz="1200" dirty="0">
                <a:solidFill>
                  <a:srgbClr val="001C74"/>
                </a:solidFill>
              </a:rPr>
              <a:t>в голосовых сетях </a:t>
            </a:r>
            <a:r>
              <a:rPr lang="en-US" sz="1200" dirty="0">
                <a:solidFill>
                  <a:srgbClr val="001C74"/>
                </a:solidFill>
              </a:rPr>
              <a:t>5</a:t>
            </a:r>
            <a:r>
              <a:rPr lang="ru-RU" sz="1200" dirty="0">
                <a:solidFill>
                  <a:srgbClr val="001C74"/>
                </a:solidFill>
              </a:rPr>
              <a:t>76</a:t>
            </a:r>
            <a:r>
              <a:rPr lang="en-US" sz="1200" dirty="0">
                <a:solidFill>
                  <a:srgbClr val="001C74"/>
                </a:solidFill>
              </a:rPr>
              <a:t> </a:t>
            </a:r>
            <a:r>
              <a:rPr lang="ru-RU" sz="1200" dirty="0">
                <a:solidFill>
                  <a:srgbClr val="001C74"/>
                </a:solidFill>
              </a:rPr>
              <a:t>операторов</a:t>
            </a:r>
            <a:endParaRPr lang="en-US" sz="1200" dirty="0">
              <a:solidFill>
                <a:srgbClr val="001C74"/>
              </a:solidFill>
            </a:endParaRPr>
          </a:p>
          <a:p>
            <a:pPr marL="171450" indent="-1714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это обеспечивает покрытие более </a:t>
            </a:r>
            <a:r>
              <a:rPr lang="ru-RU" sz="1600" b="1" dirty="0">
                <a:solidFill>
                  <a:srgbClr val="FF631D"/>
                </a:solidFill>
              </a:rPr>
              <a:t>99,9% </a:t>
            </a:r>
            <a:r>
              <a:rPr lang="ru-RU" sz="1200" dirty="0">
                <a:solidFill>
                  <a:srgbClr val="001C74"/>
                </a:solidFill>
              </a:rPr>
              <a:t>суши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781984" y="4813316"/>
            <a:ext cx="273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3 800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63" name="Прямоугольник 362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746759" y="5470483"/>
            <a:ext cx="223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001C74"/>
                </a:solidFill>
              </a:rPr>
              <a:t>сотрудников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A700F2C-B06E-4DB5-961C-417720CBC7EC}"/>
              </a:ext>
            </a:extLst>
          </p:cNvPr>
          <p:cNvSpPr txBox="1"/>
          <p:nvPr/>
        </p:nvSpPr>
        <p:spPr>
          <a:xfrm>
            <a:off x="747805" y="2441574"/>
            <a:ext cx="227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31D"/>
                </a:solidFill>
              </a:rPr>
              <a:t>6,3 млн</a:t>
            </a:r>
            <a:endParaRPr lang="ru-RU" sz="3600" b="1" dirty="0">
              <a:solidFill>
                <a:srgbClr val="FF631D"/>
              </a:solidFill>
            </a:endParaRPr>
          </a:p>
        </p:txBody>
      </p:sp>
      <p:sp>
        <p:nvSpPr>
          <p:cNvPr id="366" name="Прямоугольник 365">
            <a:extLst>
              <a:ext uri="{FF2B5EF4-FFF2-40B4-BE49-F238E27FC236}">
                <a16:creationId xmlns:a16="http://schemas.microsoft.com/office/drawing/2014/main" id="{1E8B0090-8871-499E-96BB-08762DD16696}"/>
              </a:ext>
            </a:extLst>
          </p:cNvPr>
          <p:cNvSpPr/>
          <p:nvPr/>
        </p:nvSpPr>
        <p:spPr>
          <a:xfrm>
            <a:off x="752386" y="1998555"/>
            <a:ext cx="2561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001C74"/>
                </a:solidFill>
              </a:rPr>
              <a:t>Абонентов</a:t>
            </a:r>
            <a:endParaRPr lang="ru-RU" sz="1200" b="1" dirty="0">
              <a:solidFill>
                <a:srgbClr val="001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86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4">
            <a:extLst>
              <a:ext uri="{FF2B5EF4-FFF2-40B4-BE49-F238E27FC236}">
                <a16:creationId xmlns:a16="http://schemas.microsoft.com/office/drawing/2014/main" id="{C73C1ABD-0F62-E347-BC1B-E82FD96F8829}"/>
              </a:ext>
            </a:extLst>
          </p:cNvPr>
          <p:cNvSpPr txBox="1">
            <a:spLocks/>
          </p:cNvSpPr>
          <p:nvPr/>
        </p:nvSpPr>
        <p:spPr>
          <a:xfrm>
            <a:off x="628533" y="155413"/>
            <a:ext cx="9882254" cy="530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 kern="1200">
                <a:solidFill>
                  <a:schemeClr val="tx1"/>
                </a:solidFill>
                <a:latin typeface="Beeline Sans V0.3 Regula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3600" b="1" dirty="0">
                <a:solidFill>
                  <a:srgbClr val="001C74"/>
                </a:solidFill>
                <a:latin typeface="+mj-lt"/>
                <a:ea typeface="+mj-ea"/>
                <a:cs typeface="+mj-cs"/>
                <a:sym typeface="Arial"/>
              </a:rPr>
              <a:t>Ключевые направления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7E9F47-75B1-C648-9096-84C0961605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605" y="2723836"/>
            <a:ext cx="1307899" cy="130789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815958">
            <a:off x="1202351" y="1488228"/>
            <a:ext cx="4054752" cy="7132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277145">
            <a:off x="993518" y="2543602"/>
            <a:ext cx="4054752" cy="745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20713572">
            <a:off x="1313702" y="4767590"/>
            <a:ext cx="4054752" cy="6758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20583311">
            <a:off x="7101218" y="1391953"/>
            <a:ext cx="3357871" cy="7063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380967">
            <a:off x="7591369" y="3742312"/>
            <a:ext cx="3829171" cy="6607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117631">
            <a:off x="7104788" y="4832100"/>
            <a:ext cx="3808784" cy="679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824548">
            <a:off x="1373631" y="1753723"/>
            <a:ext cx="3886106" cy="3139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>
              <a:lnSpc>
                <a:spcPct val="80000"/>
              </a:lnSpc>
            </a:pP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Мобильная 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связь и </a:t>
            </a: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интернет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269401">
            <a:off x="1481574" y="2760840"/>
            <a:ext cx="3496307" cy="3139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>
              <a:lnSpc>
                <a:spcPct val="80000"/>
              </a:lnSpc>
            </a:pP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Рекламные технологии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20764828">
            <a:off x="1969403" y="4890729"/>
            <a:ext cx="3378852" cy="3139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>
              <a:lnSpc>
                <a:spcPct val="80000"/>
              </a:lnSpc>
            </a:pPr>
            <a:r>
              <a:rPr lang="en-US" b="1" dirty="0" err="1" smtClean="0">
                <a:solidFill>
                  <a:srgbClr val="001C74"/>
                </a:solidFill>
                <a:latin typeface="Century Gothic" panose="020B0502020202020204" pitchFamily="34" charset="0"/>
              </a:rPr>
              <a:t>IoT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 (</a:t>
            </a: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интернет вещей)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21199816">
            <a:off x="1122379" y="3685315"/>
            <a:ext cx="4054752" cy="6928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21156255">
            <a:off x="1280069" y="3859655"/>
            <a:ext cx="4132202" cy="3139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>
              <a:lnSpc>
                <a:spcPct val="80000"/>
              </a:lnSpc>
            </a:pPr>
            <a:r>
              <a:rPr lang="en-US" b="1" dirty="0" err="1" smtClean="0">
                <a:solidFill>
                  <a:srgbClr val="001C74"/>
                </a:solidFill>
                <a:latin typeface="Century Gothic" panose="020B0502020202020204" pitchFamily="34" charset="0"/>
              </a:rPr>
              <a:t>BigData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 (</a:t>
            </a: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большие данные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)</a:t>
            </a:r>
            <a:r>
              <a:rPr lang="en-US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и ИИ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21124799">
            <a:off x="7524092" y="2510721"/>
            <a:ext cx="3593040" cy="693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noFill/>
          </a:ln>
          <a:effectLst>
            <a:outerShdw blurRad="4699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20600246">
            <a:off x="7476341" y="1456171"/>
            <a:ext cx="333763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/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Облачные решения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21140383">
            <a:off x="7840552" y="2632151"/>
            <a:ext cx="315687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/>
            <a:r>
              <a:rPr lang="ru-RU" b="1" dirty="0" err="1">
                <a:solidFill>
                  <a:srgbClr val="001C74"/>
                </a:solidFill>
                <a:latin typeface="Century Gothic" panose="020B0502020202020204" pitchFamily="34" charset="0"/>
              </a:rPr>
              <a:t>Кибербезопасность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397953">
            <a:off x="8027475" y="3900486"/>
            <a:ext cx="3614079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/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Голосовые сервисы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EBA235-AA0A-5FBB-2489-376046564D74}"/>
              </a:ext>
            </a:extLst>
          </p:cNvPr>
          <p:cNvSpPr txBox="1"/>
          <p:nvPr/>
        </p:nvSpPr>
        <p:spPr>
          <a:xfrm rot="1089176">
            <a:off x="7498429" y="5001645"/>
            <a:ext cx="300802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39596"/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Системная интеграция</a:t>
            </a:r>
            <a:endParaRPr lang="ru-RU" sz="1200" b="1" dirty="0">
              <a:solidFill>
                <a:srgbClr val="001C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6145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7780" y="906780"/>
            <a:ext cx="6865620" cy="5394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1C74"/>
                </a:solidFill>
              </a:rPr>
              <a:t>Беспилотный </a:t>
            </a:r>
            <a:r>
              <a:rPr lang="ru-RU" sz="3600" b="1" dirty="0">
                <a:solidFill>
                  <a:srgbClr val="001C74"/>
                </a:solidFill>
              </a:rPr>
              <a:t>коридор </a:t>
            </a:r>
            <a:r>
              <a:rPr lang="ru-RU" sz="3600" b="1" dirty="0" smtClean="0">
                <a:solidFill>
                  <a:srgbClr val="001C74"/>
                </a:solidFill>
              </a:rPr>
              <a:t>М11. Кейс</a:t>
            </a:r>
            <a:endParaRPr lang="ru-RU" sz="3600" b="1" dirty="0">
              <a:solidFill>
                <a:srgbClr val="001C74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8" y="979351"/>
            <a:ext cx="4847652" cy="47153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87572" y="979351"/>
            <a:ext cx="61782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1C74"/>
                </a:solidFill>
              </a:rPr>
              <a:t>Организация беспилотного коридора на </a:t>
            </a:r>
            <a:r>
              <a:rPr lang="ru-RU" sz="1200" b="1" dirty="0">
                <a:solidFill>
                  <a:srgbClr val="F15A22"/>
                </a:solidFill>
              </a:rPr>
              <a:t>ФАД М-11 </a:t>
            </a:r>
            <a:r>
              <a:rPr lang="ru-RU" sz="1200" dirty="0">
                <a:solidFill>
                  <a:srgbClr val="001C74"/>
                </a:solidFill>
              </a:rPr>
              <a:t>для движения автономных транспортных средств с возможностью </a:t>
            </a:r>
            <a:r>
              <a:rPr lang="ru-RU" sz="1200" b="1" dirty="0">
                <a:solidFill>
                  <a:srgbClr val="F15A22"/>
                </a:solidFill>
              </a:rPr>
              <a:t>удалённого управления*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1C74"/>
                </a:solidFill>
              </a:rPr>
              <a:t>Требования </a:t>
            </a:r>
            <a:r>
              <a:rPr lang="ru-RU" sz="1200" b="1" dirty="0" smtClean="0">
                <a:solidFill>
                  <a:srgbClr val="001C74"/>
                </a:solidFill>
              </a:rPr>
              <a:t>: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1C74"/>
                </a:solidFill>
              </a:rPr>
              <a:t>Отдельная </a:t>
            </a:r>
            <a:r>
              <a:rPr lang="ru-RU" sz="1200" dirty="0">
                <a:solidFill>
                  <a:srgbClr val="001C74"/>
                </a:solidFill>
              </a:rPr>
              <a:t>новая инфраструктура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Полностью независимый защищённый контур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Срок пилотной эксплуатации 3-5 лет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После пилота вся инфраструктура, включая частоты, должна быть передана заказчику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Надёжность сети 99,99%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17818"/>
              </p:ext>
            </p:extLst>
          </p:nvPr>
        </p:nvGraphicFramePr>
        <p:xfrm>
          <a:off x="5583827" y="3242265"/>
          <a:ext cx="567883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01">
                  <a:extLst>
                    <a:ext uri="{9D8B030D-6E8A-4147-A177-3AD203B41FA5}">
                      <a16:colId xmlns:a16="http://schemas.microsoft.com/office/drawing/2014/main" val="4074284922"/>
                    </a:ext>
                  </a:extLst>
                </a:gridCol>
                <a:gridCol w="1663589">
                  <a:extLst>
                    <a:ext uri="{9D8B030D-6E8A-4147-A177-3AD203B41FA5}">
                      <a16:colId xmlns:a16="http://schemas.microsoft.com/office/drawing/2014/main" val="1386365602"/>
                    </a:ext>
                  </a:extLst>
                </a:gridCol>
                <a:gridCol w="1892945">
                  <a:extLst>
                    <a:ext uri="{9D8B030D-6E8A-4147-A177-3AD203B41FA5}">
                      <a16:colId xmlns:a16="http://schemas.microsoft.com/office/drawing/2014/main" val="801252554"/>
                    </a:ext>
                  </a:extLst>
                </a:gridCol>
              </a:tblGrid>
              <a:tr h="46223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телеметрии</a:t>
                      </a:r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7527" rtl="0" eaLnBrk="1" latinLnBrk="0" hangingPunct="1"/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Удалённое управление</a:t>
                      </a:r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3075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Задержка, </a:t>
                      </a:r>
                      <a:r>
                        <a:rPr lang="ru-RU" sz="1400" b="1" kern="1200" dirty="0" err="1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мс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200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50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44959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</a:t>
                      </a:r>
                      <a:r>
                        <a:rPr lang="en-US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UL, </a:t>
                      </a:r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Мбит/с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1,5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30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990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83827" y="4522987"/>
            <a:ext cx="6181452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1C74"/>
                </a:solidFill>
              </a:rPr>
              <a:t>Решения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ru-RU" sz="500" b="1" dirty="0" smtClean="0">
              <a:solidFill>
                <a:srgbClr val="1E1E1E"/>
              </a:solidFill>
              <a:latin typeface="Beeline Sans" panose="020B0500040202020204" pitchFamily="34" charset="-52"/>
            </a:endParaRPr>
          </a:p>
          <a:p>
            <a:pPr marL="285750" marR="0" lvl="0" indent="-285750" fontAlgn="auto">
              <a:lnSpc>
                <a:spcPct val="100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001C74"/>
                </a:solidFill>
              </a:rPr>
              <a:t>Сценарий 1: сеть для передачи телеметрии</a:t>
            </a:r>
          </a:p>
          <a:p>
            <a:pPr marL="285750" marR="0" lvl="0" indent="-285750" fontAlgn="auto">
              <a:lnSpc>
                <a:spcPct val="100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001C74"/>
                </a:solidFill>
              </a:rPr>
              <a:t>Сценарий 2: сеть для удалённого управления с передачей телеметрии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1C74"/>
                </a:solidFill>
              </a:rPr>
              <a:t>Сценарий 3: сеть для удалённого управления с независимой резервной сетью для телеметрии</a:t>
            </a:r>
          </a:p>
        </p:txBody>
      </p:sp>
    </p:spTree>
    <p:extLst>
      <p:ext uri="{BB962C8B-B14F-4D97-AF65-F5344CB8AC3E}">
        <p14:creationId xmlns:p14="http://schemas.microsoft.com/office/powerpoint/2010/main" val="4108004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80480" y="2824957"/>
            <a:ext cx="6095706" cy="2844323"/>
            <a:chOff x="746760" y="1752600"/>
            <a:chExt cx="3154680" cy="44805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4676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001C74">
                    <a:lumMod val="20000"/>
                    <a:lumOff val="80000"/>
                    <a:alpha val="2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46760" y="1752600"/>
              <a:ext cx="66978" cy="4480559"/>
            </a:xfrm>
            <a:prstGeom prst="rect">
              <a:avLst/>
            </a:prstGeom>
            <a:solidFill>
              <a:srgbClr val="001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92754" y="148409"/>
            <a:ext cx="10091287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3300" b="1" dirty="0" smtClean="0">
                <a:solidFill>
                  <a:srgbClr val="001C74"/>
                </a:solidFill>
              </a:rPr>
              <a:t>Сценарий </a:t>
            </a:r>
            <a:r>
              <a:rPr lang="ru-RU" sz="3300" b="1" dirty="0">
                <a:solidFill>
                  <a:srgbClr val="001C74"/>
                </a:solidFill>
              </a:rPr>
              <a:t>1: сеть для передачи телеметрии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680479" y="2376999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1C74"/>
                </a:solidFill>
              </a:rPr>
              <a:t>Как достичь:</a:t>
            </a:r>
            <a:endParaRPr lang="ru-RU" sz="2000" b="1" dirty="0">
              <a:solidFill>
                <a:srgbClr val="001C74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240392" y="2824957"/>
            <a:ext cx="3994484" cy="2844324"/>
            <a:chOff x="4591050" y="1752600"/>
            <a:chExt cx="3154680" cy="448055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9105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2BB8EE">
                    <a:alpha val="20000"/>
                    <a:lumMod val="50000"/>
                    <a:lumOff val="5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91050" y="1752600"/>
              <a:ext cx="66978" cy="4480559"/>
            </a:xfrm>
            <a:prstGeom prst="rect">
              <a:avLst/>
            </a:prstGeom>
            <a:solidFill>
              <a:srgbClr val="2B7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026739" y="2376998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B78F5"/>
                </a:solidFill>
              </a:rPr>
              <a:t>Объем работ</a:t>
            </a:r>
            <a:endParaRPr lang="ru-RU" sz="2000" b="1" dirty="0">
              <a:solidFill>
                <a:srgbClr val="2B78F5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78385"/>
              </p:ext>
            </p:extLst>
          </p:nvPr>
        </p:nvGraphicFramePr>
        <p:xfrm>
          <a:off x="884376" y="858819"/>
          <a:ext cx="4571650" cy="10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84">
                  <a:extLst>
                    <a:ext uri="{9D8B030D-6E8A-4147-A177-3AD203B41FA5}">
                      <a16:colId xmlns:a16="http://schemas.microsoft.com/office/drawing/2014/main" val="4074284922"/>
                    </a:ext>
                  </a:extLst>
                </a:gridCol>
                <a:gridCol w="2008866">
                  <a:extLst>
                    <a:ext uri="{9D8B030D-6E8A-4147-A177-3AD203B41FA5}">
                      <a16:colId xmlns:a16="http://schemas.microsoft.com/office/drawing/2014/main" val="1386365602"/>
                    </a:ext>
                  </a:extLst>
                </a:gridCol>
              </a:tblGrid>
              <a:tr h="46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Требования</a:t>
                      </a:r>
                      <a:endParaRPr lang="ru-RU" sz="1200" dirty="0"/>
                    </a:p>
                  </a:txBody>
                  <a:tcPr anchor="ctr"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телеметрии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3075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Задержка, </a:t>
                      </a:r>
                      <a:r>
                        <a:rPr lang="ru-RU" sz="1200" b="1" kern="1200" dirty="0" err="1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мс</a:t>
                      </a:r>
                      <a:endParaRPr lang="ru-RU" sz="12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200</a:t>
                      </a:r>
                      <a:endParaRPr lang="ru-RU" sz="12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44959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</a:t>
                      </a:r>
                      <a:r>
                        <a:rPr lang="en-US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UL, </a:t>
                      </a:r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Мбит/с</a:t>
                      </a:r>
                      <a:endParaRPr lang="ru-RU" sz="12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1,5</a:t>
                      </a:r>
                      <a:endParaRPr lang="ru-RU" sz="12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990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77612" y="3089008"/>
            <a:ext cx="527051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 err="1">
                <a:solidFill>
                  <a:srgbClr val="001C74"/>
                </a:solidFill>
              </a:rPr>
              <a:t>Приоритизация</a:t>
            </a:r>
            <a:r>
              <a:rPr lang="ru-RU" sz="1400" dirty="0">
                <a:solidFill>
                  <a:srgbClr val="001C74"/>
                </a:solidFill>
              </a:rPr>
              <a:t> на коммерческой сети терминалов автономных транспортных средств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Обеспечение </a:t>
            </a:r>
            <a:r>
              <a:rPr lang="ru-RU" sz="1400" b="1" dirty="0">
                <a:solidFill>
                  <a:srgbClr val="F15A22"/>
                </a:solidFill>
              </a:rPr>
              <a:t>устойчивого </a:t>
            </a:r>
            <a:r>
              <a:rPr lang="en-US" sz="1400" b="1" dirty="0">
                <a:solidFill>
                  <a:srgbClr val="F15A22"/>
                </a:solidFill>
              </a:rPr>
              <a:t>uplink </a:t>
            </a:r>
            <a:r>
              <a:rPr lang="ru-RU" sz="1400" b="1" dirty="0" err="1">
                <a:solidFill>
                  <a:srgbClr val="F15A22"/>
                </a:solidFill>
              </a:rPr>
              <a:t>засчёт</a:t>
            </a:r>
            <a:r>
              <a:rPr lang="ru-RU" sz="1400" b="1" dirty="0">
                <a:solidFill>
                  <a:srgbClr val="F15A22"/>
                </a:solidFill>
              </a:rPr>
              <a:t> </a:t>
            </a:r>
            <a:r>
              <a:rPr lang="ru-RU" sz="1400" dirty="0">
                <a:solidFill>
                  <a:srgbClr val="001C74"/>
                </a:solidFill>
              </a:rPr>
              <a:t>покрытия трассы М11 с уровнем </a:t>
            </a:r>
            <a:r>
              <a:rPr lang="en-US" sz="1400" b="1" dirty="0">
                <a:solidFill>
                  <a:srgbClr val="F15A22"/>
                </a:solidFill>
              </a:rPr>
              <a:t>RSRP</a:t>
            </a:r>
            <a:r>
              <a:rPr lang="ru-RU" sz="1400" b="1" dirty="0">
                <a:solidFill>
                  <a:srgbClr val="F15A22"/>
                </a:solidFill>
              </a:rPr>
              <a:t> -102 </a:t>
            </a:r>
            <a:r>
              <a:rPr lang="ru-RU" sz="1400" b="1" dirty="0" err="1">
                <a:solidFill>
                  <a:srgbClr val="F15A22"/>
                </a:solidFill>
              </a:rPr>
              <a:t>дБм</a:t>
            </a:r>
            <a:endParaRPr lang="ru-RU" sz="1400" b="1" dirty="0">
              <a:solidFill>
                <a:srgbClr val="F15A2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Увеличение ёмкости сети для обеспечения требуемой скорости </a:t>
            </a:r>
            <a:r>
              <a:rPr lang="en-US" sz="1400" dirty="0">
                <a:solidFill>
                  <a:srgbClr val="001C74"/>
                </a:solidFill>
              </a:rPr>
              <a:t>UL</a:t>
            </a:r>
            <a:endParaRPr lang="ru-RU" sz="1400" dirty="0">
              <a:solidFill>
                <a:srgbClr val="001C74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Установка на беспилотном транспорте модемов </a:t>
            </a:r>
            <a:r>
              <a:rPr lang="ru-RU" sz="1400" b="1" dirty="0">
                <a:solidFill>
                  <a:srgbClr val="F15A22"/>
                </a:solidFill>
              </a:rPr>
              <a:t>не ниже </a:t>
            </a:r>
            <a:r>
              <a:rPr lang="ru-RU" sz="1400" b="1" dirty="0" err="1">
                <a:solidFill>
                  <a:srgbClr val="F15A22"/>
                </a:solidFill>
              </a:rPr>
              <a:t>cat</a:t>
            </a:r>
            <a:r>
              <a:rPr lang="ru-RU" sz="1400" b="1" dirty="0">
                <a:solidFill>
                  <a:srgbClr val="F15A22"/>
                </a:solidFill>
              </a:rPr>
              <a:t>. 20</a:t>
            </a:r>
            <a:r>
              <a:rPr lang="ru-RU" sz="1400" dirty="0">
                <a:solidFill>
                  <a:srgbClr val="001C74"/>
                </a:solidFill>
              </a:rPr>
              <a:t> (CA в UL)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4376" y="1958358"/>
            <a:ext cx="321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400" dirty="0">
                <a:solidFill>
                  <a:srgbClr val="001C74"/>
                </a:solidFill>
              </a:rPr>
              <a:t>Требования выполнимы в сети </a:t>
            </a:r>
            <a:r>
              <a:rPr lang="en-US" sz="1400" dirty="0">
                <a:solidFill>
                  <a:srgbClr val="001C74"/>
                </a:solidFill>
              </a:rPr>
              <a:t>4G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0164" y="3089008"/>
            <a:ext cx="338525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Установка специальных параметров </a:t>
            </a:r>
            <a:r>
              <a:rPr lang="ru-RU" sz="1400" b="1" dirty="0">
                <a:solidFill>
                  <a:srgbClr val="F15A22"/>
                </a:solidFill>
              </a:rPr>
              <a:t>абонентских </a:t>
            </a:r>
            <a:r>
              <a:rPr lang="en-US" sz="1400" b="1" dirty="0" err="1">
                <a:solidFill>
                  <a:srgbClr val="F15A22"/>
                </a:solidFill>
              </a:rPr>
              <a:t>QoS</a:t>
            </a:r>
            <a:r>
              <a:rPr lang="ru-RU" sz="1400" b="1" dirty="0">
                <a:solidFill>
                  <a:srgbClr val="F15A22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001C74"/>
                </a:solidFill>
              </a:rPr>
              <a:t>Модернизация </a:t>
            </a:r>
            <a:r>
              <a:rPr lang="ru-RU" sz="1400" dirty="0">
                <a:solidFill>
                  <a:srgbClr val="001C74"/>
                </a:solidFill>
              </a:rPr>
              <a:t>мобильной сети </a:t>
            </a:r>
            <a:r>
              <a:rPr lang="en-US" sz="1400" dirty="0">
                <a:solidFill>
                  <a:srgbClr val="001C74"/>
                </a:solidFill>
              </a:rPr>
              <a:t>LTE</a:t>
            </a:r>
          </a:p>
        </p:txBody>
      </p:sp>
    </p:spTree>
    <p:extLst>
      <p:ext uri="{BB962C8B-B14F-4D97-AF65-F5344CB8AC3E}">
        <p14:creationId xmlns:p14="http://schemas.microsoft.com/office/powerpoint/2010/main" val="1323670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621631" y="148409"/>
            <a:ext cx="10129788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3200" b="1" dirty="0" smtClean="0">
                <a:solidFill>
                  <a:srgbClr val="001C74"/>
                </a:solidFill>
              </a:rPr>
              <a:t>Сценарий </a:t>
            </a:r>
            <a:r>
              <a:rPr lang="ru-RU" sz="3200" b="1" dirty="0">
                <a:solidFill>
                  <a:srgbClr val="001C74"/>
                </a:solidFill>
              </a:rPr>
              <a:t>2: сеть для удалённого управления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6760" y="3104265"/>
            <a:ext cx="4797393" cy="2824897"/>
            <a:chOff x="4591050" y="1752600"/>
            <a:chExt cx="3154680" cy="448055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9105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2BB8EE">
                    <a:alpha val="20000"/>
                    <a:lumMod val="50000"/>
                    <a:lumOff val="5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91050" y="1752600"/>
              <a:ext cx="66978" cy="4480559"/>
            </a:xfrm>
            <a:prstGeom prst="rect">
              <a:avLst/>
            </a:prstGeom>
            <a:solidFill>
              <a:srgbClr val="2B7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1035705" y="2527203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B78F5"/>
                </a:solidFill>
              </a:rPr>
              <a:t>Как достичь</a:t>
            </a:r>
            <a:endParaRPr lang="ru-RU" sz="2000" b="1" dirty="0">
              <a:solidFill>
                <a:srgbClr val="2B78F5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903896" y="3104265"/>
            <a:ext cx="5521292" cy="2824897"/>
            <a:chOff x="8435340" y="1752600"/>
            <a:chExt cx="3154680" cy="448055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43534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2BB8EE">
                    <a:alpha val="20000"/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435340" y="1752600"/>
              <a:ext cx="66978" cy="4480559"/>
            </a:xfrm>
            <a:prstGeom prst="rect">
              <a:avLst/>
            </a:prstGeom>
            <a:solidFill>
              <a:srgbClr val="2BB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769142" y="2527203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BB8EE"/>
                </a:solidFill>
              </a:rPr>
              <a:t>Объем работ</a:t>
            </a:r>
            <a:endParaRPr lang="ru-RU" sz="2000" b="1" dirty="0">
              <a:solidFill>
                <a:srgbClr val="2BB8EE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44461"/>
              </p:ext>
            </p:extLst>
          </p:nvPr>
        </p:nvGraphicFramePr>
        <p:xfrm>
          <a:off x="746760" y="1041008"/>
          <a:ext cx="4015246" cy="10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01">
                  <a:extLst>
                    <a:ext uri="{9D8B030D-6E8A-4147-A177-3AD203B41FA5}">
                      <a16:colId xmlns:a16="http://schemas.microsoft.com/office/drawing/2014/main" val="4074284922"/>
                    </a:ext>
                  </a:extLst>
                </a:gridCol>
                <a:gridCol w="1892945">
                  <a:extLst>
                    <a:ext uri="{9D8B030D-6E8A-4147-A177-3AD203B41FA5}">
                      <a16:colId xmlns:a16="http://schemas.microsoft.com/office/drawing/2014/main" val="801252554"/>
                    </a:ext>
                  </a:extLst>
                </a:gridCol>
              </a:tblGrid>
              <a:tr h="46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Требования</a:t>
                      </a:r>
                      <a:endParaRPr lang="ru-RU" sz="1200" dirty="0"/>
                    </a:p>
                  </a:txBody>
                  <a:tcPr anchor="ctr"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7527" rtl="0" eaLnBrk="1" latinLnBrk="0" hangingPunct="1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Удалённое управление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3075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Задержка, </a:t>
                      </a:r>
                      <a:r>
                        <a:rPr lang="ru-RU" sz="1200" b="1" kern="1200" dirty="0" err="1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мс</a:t>
                      </a:r>
                      <a:endParaRPr lang="ru-RU" sz="12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50</a:t>
                      </a:r>
                      <a:endParaRPr lang="ru-RU" sz="12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44959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</a:t>
                      </a:r>
                      <a:r>
                        <a:rPr lang="en-US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UL, </a:t>
                      </a:r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Мбит/с</a:t>
                      </a:r>
                      <a:endParaRPr lang="ru-RU" sz="12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30</a:t>
                      </a:r>
                      <a:endParaRPr lang="ru-RU" sz="12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9904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46760" y="2151883"/>
            <a:ext cx="4115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400" dirty="0">
                <a:solidFill>
                  <a:srgbClr val="001C74"/>
                </a:solidFill>
              </a:rPr>
              <a:t>Требования выполнимы </a:t>
            </a:r>
            <a:r>
              <a:rPr lang="ru-RU" sz="1400" dirty="0" smtClean="0">
                <a:solidFill>
                  <a:srgbClr val="001C74"/>
                </a:solidFill>
              </a:rPr>
              <a:t>только в </a:t>
            </a:r>
            <a:r>
              <a:rPr lang="ru-RU" sz="1400" dirty="0">
                <a:solidFill>
                  <a:srgbClr val="001C74"/>
                </a:solidFill>
              </a:rPr>
              <a:t>сети </a:t>
            </a:r>
            <a:r>
              <a:rPr lang="ru-RU" sz="1400" dirty="0" smtClean="0">
                <a:solidFill>
                  <a:srgbClr val="001C74"/>
                </a:solidFill>
              </a:rPr>
              <a:t>5</a:t>
            </a:r>
            <a:r>
              <a:rPr lang="en-US" sz="1400" dirty="0" smtClean="0">
                <a:solidFill>
                  <a:srgbClr val="001C74"/>
                </a:solidFill>
              </a:rPr>
              <a:t>G</a:t>
            </a:r>
            <a:r>
              <a:rPr lang="ru-RU" sz="1400" dirty="0" smtClean="0">
                <a:solidFill>
                  <a:srgbClr val="001C74"/>
                </a:solidFill>
              </a:rPr>
              <a:t> </a:t>
            </a:r>
            <a:r>
              <a:rPr lang="en-US" sz="1400" dirty="0" smtClean="0">
                <a:solidFill>
                  <a:srgbClr val="001C74"/>
                </a:solidFill>
              </a:rPr>
              <a:t>SA</a:t>
            </a:r>
            <a:endParaRPr lang="en-US" sz="1400" dirty="0">
              <a:solidFill>
                <a:srgbClr val="001C7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9993" y="3267321"/>
            <a:ext cx="382628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Требования к БС 5</a:t>
            </a:r>
            <a:r>
              <a:rPr lang="en-US" sz="1400" dirty="0">
                <a:solidFill>
                  <a:srgbClr val="001C74"/>
                </a:solidFill>
              </a:rPr>
              <a:t>G</a:t>
            </a:r>
            <a:r>
              <a:rPr lang="ru-RU" sz="1400" dirty="0">
                <a:solidFill>
                  <a:srgbClr val="001C74"/>
                </a:solidFill>
              </a:rPr>
              <a:t>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US" sz="1400" dirty="0">
                <a:solidFill>
                  <a:srgbClr val="001C74"/>
                </a:solidFill>
              </a:rPr>
              <a:t>5G 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en-US" sz="1400" dirty="0">
                <a:solidFill>
                  <a:srgbClr val="001C74"/>
                </a:solidFill>
              </a:rPr>
              <a:t>Stand alone</a:t>
            </a:r>
            <a:r>
              <a:rPr lang="ru-RU" sz="1400" dirty="0">
                <a:solidFill>
                  <a:srgbClr val="001C74"/>
                </a:solidFill>
              </a:rPr>
              <a:t> в диапазоне </a:t>
            </a:r>
            <a:r>
              <a:rPr lang="ru-RU" sz="1400" b="1" dirty="0">
                <a:solidFill>
                  <a:srgbClr val="F15A22"/>
                </a:solidFill>
              </a:rPr>
              <a:t>3,4 ГГц </a:t>
            </a:r>
            <a:r>
              <a:rPr lang="ru-RU" sz="1400" dirty="0">
                <a:solidFill>
                  <a:srgbClr val="001C74"/>
                </a:solidFill>
              </a:rPr>
              <a:t>или </a:t>
            </a:r>
            <a:r>
              <a:rPr lang="ru-RU" sz="1400" b="1" dirty="0">
                <a:solidFill>
                  <a:srgbClr val="F15A22"/>
                </a:solidFill>
              </a:rPr>
              <a:t>4,8 ГГц </a:t>
            </a:r>
            <a:endParaRPr lang="en-US" sz="1400" b="1" dirty="0">
              <a:solidFill>
                <a:srgbClr val="F15A22"/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US" sz="1400" dirty="0">
                <a:solidFill>
                  <a:srgbClr val="001C74"/>
                </a:solidFill>
              </a:rPr>
              <a:t>BW </a:t>
            </a:r>
            <a:r>
              <a:rPr lang="en-US" sz="1400" b="1" dirty="0">
                <a:solidFill>
                  <a:srgbClr val="F15A22"/>
                </a:solidFill>
              </a:rPr>
              <a:t>100</a:t>
            </a:r>
            <a:r>
              <a:rPr lang="ru-RU" sz="1400" b="1" dirty="0">
                <a:solidFill>
                  <a:srgbClr val="F15A22"/>
                </a:solidFill>
              </a:rPr>
              <a:t>МГц, </a:t>
            </a:r>
            <a:r>
              <a:rPr lang="en-US" sz="1400" dirty="0">
                <a:solidFill>
                  <a:srgbClr val="001C74"/>
                </a:solidFill>
              </a:rPr>
              <a:t>MIMO</a:t>
            </a:r>
            <a:r>
              <a:rPr lang="ru-RU" sz="1400" dirty="0">
                <a:solidFill>
                  <a:srgbClr val="001C74"/>
                </a:solidFill>
              </a:rPr>
              <a:t> 64х64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  <a:defRPr/>
            </a:pPr>
            <a:r>
              <a:rPr lang="ru-RU" sz="1400" dirty="0">
                <a:solidFill>
                  <a:srgbClr val="001C74"/>
                </a:solidFill>
              </a:rPr>
              <a:t>Подключение по ВОЛС </a:t>
            </a:r>
            <a:r>
              <a:rPr lang="ru-RU" sz="1400" b="1" dirty="0">
                <a:solidFill>
                  <a:srgbClr val="F15A22"/>
                </a:solidFill>
              </a:rPr>
              <a:t>1Гбит/с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rgbClr val="001C74"/>
                </a:solidFill>
              </a:rPr>
              <a:t>2. Необходимо обеспечить уровень </a:t>
            </a:r>
            <a:r>
              <a:rPr lang="en-US" sz="1400" dirty="0">
                <a:solidFill>
                  <a:srgbClr val="001C74"/>
                </a:solidFill>
              </a:rPr>
              <a:t>RSRP </a:t>
            </a:r>
            <a:r>
              <a:rPr lang="ru-RU" sz="1400" dirty="0">
                <a:solidFill>
                  <a:srgbClr val="001C74"/>
                </a:solidFill>
              </a:rPr>
              <a:t>лучше</a:t>
            </a:r>
            <a:r>
              <a:rPr lang="en-US" sz="1400" dirty="0">
                <a:solidFill>
                  <a:srgbClr val="001C74"/>
                </a:solidFill>
              </a:rPr>
              <a:t> </a:t>
            </a:r>
            <a:r>
              <a:rPr lang="ru-RU" sz="1400" dirty="0">
                <a:solidFill>
                  <a:srgbClr val="001C74"/>
                </a:solidFill>
              </a:rPr>
              <a:t>-</a:t>
            </a:r>
            <a:r>
              <a:rPr lang="en-US" sz="1400" b="1" dirty="0">
                <a:solidFill>
                  <a:srgbClr val="F15A22"/>
                </a:solidFill>
              </a:rPr>
              <a:t>1</a:t>
            </a:r>
            <a:r>
              <a:rPr lang="ru-RU" sz="1400" b="1" dirty="0">
                <a:solidFill>
                  <a:srgbClr val="F15A22"/>
                </a:solidFill>
              </a:rPr>
              <a:t>12</a:t>
            </a:r>
            <a:r>
              <a:rPr lang="en-US" sz="1400" b="1" dirty="0">
                <a:solidFill>
                  <a:srgbClr val="F15A22"/>
                </a:solidFill>
              </a:rPr>
              <a:t> </a:t>
            </a:r>
            <a:r>
              <a:rPr lang="ru-RU" sz="1400" b="1" dirty="0" err="1">
                <a:solidFill>
                  <a:srgbClr val="F15A22"/>
                </a:solidFill>
              </a:rPr>
              <a:t>дБм</a:t>
            </a:r>
            <a:endParaRPr lang="ru-RU" sz="1400" b="1" dirty="0">
              <a:solidFill>
                <a:srgbClr val="F15A22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1400" dirty="0">
              <a:solidFill>
                <a:srgbClr val="001C7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6899" y="3267116"/>
            <a:ext cx="4864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Выделить спектр под 5</a:t>
            </a:r>
            <a:r>
              <a:rPr lang="en-US" sz="1400" dirty="0">
                <a:solidFill>
                  <a:srgbClr val="001C74"/>
                </a:solidFill>
              </a:rPr>
              <a:t>G SA</a:t>
            </a:r>
            <a:r>
              <a:rPr lang="ru-RU" sz="1400" dirty="0">
                <a:solidFill>
                  <a:srgbClr val="001C74"/>
                </a:solidFill>
              </a:rPr>
              <a:t> в диапазоне </a:t>
            </a:r>
            <a:r>
              <a:rPr lang="ru-RU" sz="1400" b="1" dirty="0">
                <a:solidFill>
                  <a:srgbClr val="F15A22"/>
                </a:solidFill>
              </a:rPr>
              <a:t>3,4 ГГц </a:t>
            </a:r>
            <a:r>
              <a:rPr lang="ru-RU" sz="1400" dirty="0">
                <a:solidFill>
                  <a:srgbClr val="001C74"/>
                </a:solidFill>
              </a:rPr>
              <a:t>или </a:t>
            </a:r>
            <a:r>
              <a:rPr lang="ru-RU" sz="1400" b="1" dirty="0">
                <a:solidFill>
                  <a:srgbClr val="F15A22"/>
                </a:solidFill>
              </a:rPr>
              <a:t>4,8 ГГц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Построить сеть 5</a:t>
            </a:r>
            <a:r>
              <a:rPr lang="en-US" sz="1400" dirty="0">
                <a:solidFill>
                  <a:srgbClr val="001C74"/>
                </a:solidFill>
              </a:rPr>
              <a:t>G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en-US" sz="1400" dirty="0">
                <a:solidFill>
                  <a:srgbClr val="001C74"/>
                </a:solidFill>
              </a:rPr>
              <a:t>SA</a:t>
            </a:r>
            <a:endParaRPr lang="ru-RU" sz="1400" dirty="0">
              <a:solidFill>
                <a:srgbClr val="001C74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ru-RU" b="1" dirty="0" smtClean="0">
              <a:solidFill>
                <a:srgbClr val="1E1E1E"/>
              </a:solidFill>
              <a:latin typeface="Beeline Sans" panose="020B0500040202020204" pitchFamily="34" charset="-5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ru-RU" b="1" dirty="0" smtClean="0">
              <a:solidFill>
                <a:srgbClr val="1E1E1E"/>
              </a:solidFill>
              <a:latin typeface="Beeline Sans" panose="020B0500040202020204" pitchFamily="34" charset="-52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rgbClr val="1E1E1E"/>
              </a:solidFill>
              <a:latin typeface="Beeline Sans" panose="020B0500040202020204" pitchFamily="34" charset="-5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ru-RU" sz="1400" dirty="0" smtClean="0">
                <a:solidFill>
                  <a:srgbClr val="001C74"/>
                </a:solidFill>
              </a:rPr>
              <a:t>Строительство </a:t>
            </a:r>
            <a:r>
              <a:rPr lang="ru-RU" sz="1400" dirty="0">
                <a:solidFill>
                  <a:srgbClr val="001C74"/>
                </a:solidFill>
              </a:rPr>
              <a:t>ВОЛС</a:t>
            </a:r>
            <a:r>
              <a:rPr lang="en-US" sz="1400" dirty="0">
                <a:solidFill>
                  <a:srgbClr val="001C74"/>
                </a:solidFill>
              </a:rPr>
              <a:t> ~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ru-RU" sz="1400" b="1" dirty="0">
                <a:solidFill>
                  <a:srgbClr val="F15A22"/>
                </a:solidFill>
              </a:rPr>
              <a:t>800 км</a:t>
            </a:r>
            <a:endParaRPr lang="en-US" sz="1400" b="1" dirty="0">
              <a:solidFill>
                <a:srgbClr val="F15A2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ru-RU" sz="1400" dirty="0">
                <a:solidFill>
                  <a:srgbClr val="001C74"/>
                </a:solidFill>
              </a:rPr>
              <a:t>4. Строительство </a:t>
            </a:r>
            <a:r>
              <a:rPr lang="en-US" sz="1400" b="1" dirty="0">
                <a:solidFill>
                  <a:srgbClr val="F15A22"/>
                </a:solidFill>
              </a:rPr>
              <a:t>Core</a:t>
            </a:r>
            <a:r>
              <a:rPr lang="en-US" sz="1400" dirty="0">
                <a:solidFill>
                  <a:srgbClr val="001C74"/>
                </a:solidFill>
              </a:rPr>
              <a:t> </a:t>
            </a:r>
            <a:r>
              <a:rPr lang="ru-RU" sz="1400" dirty="0">
                <a:solidFill>
                  <a:srgbClr val="001C74"/>
                </a:solidFill>
              </a:rPr>
              <a:t>для БС 5</a:t>
            </a:r>
            <a:r>
              <a:rPr lang="en-US" sz="1400" dirty="0">
                <a:solidFill>
                  <a:srgbClr val="001C74"/>
                </a:solidFill>
              </a:rPr>
              <a:t>G Stand alone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615" y="6081609"/>
            <a:ext cx="10756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1C74"/>
                </a:solidFill>
              </a:rPr>
              <a:t>Оборудование С</a:t>
            </a:r>
            <a:r>
              <a:rPr lang="en-US" sz="1600" b="1" dirty="0">
                <a:solidFill>
                  <a:srgbClr val="001C74"/>
                </a:solidFill>
              </a:rPr>
              <a:t>ore </a:t>
            </a:r>
            <a:r>
              <a:rPr lang="ru-RU" sz="1600" b="1" dirty="0">
                <a:solidFill>
                  <a:srgbClr val="001C74"/>
                </a:solidFill>
              </a:rPr>
              <a:t>и мониторинга транспортных средств должно быть размещено в одном месте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45939"/>
              </p:ext>
            </p:extLst>
          </p:nvPr>
        </p:nvGraphicFramePr>
        <p:xfrm>
          <a:off x="6349863" y="4164053"/>
          <a:ext cx="4468978" cy="81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289">
                  <a:extLst>
                    <a:ext uri="{9D8B030D-6E8A-4147-A177-3AD203B41FA5}">
                      <a16:colId xmlns:a16="http://schemas.microsoft.com/office/drawing/2014/main" val="2795195976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24299206"/>
                    </a:ext>
                  </a:extLst>
                </a:gridCol>
                <a:gridCol w="1145407">
                  <a:extLst>
                    <a:ext uri="{9D8B030D-6E8A-4147-A177-3AD203B41FA5}">
                      <a16:colId xmlns:a16="http://schemas.microsoft.com/office/drawing/2014/main" val="287863636"/>
                    </a:ext>
                  </a:extLst>
                </a:gridCol>
              </a:tblGrid>
              <a:tr h="36756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3,4 ГГц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4,8 ГГц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1963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БС </a:t>
                      </a:r>
                      <a:r>
                        <a:rPr lang="en-US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5G SA 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285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74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60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46760" y="3272590"/>
            <a:ext cx="3268581" cy="2858703"/>
            <a:chOff x="746760" y="1752600"/>
            <a:chExt cx="3154680" cy="44805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4676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001C74">
                    <a:lumMod val="20000"/>
                    <a:lumOff val="80000"/>
                    <a:alpha val="2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46760" y="1752600"/>
              <a:ext cx="66978" cy="4480559"/>
            </a:xfrm>
            <a:prstGeom prst="rect">
              <a:avLst/>
            </a:prstGeom>
            <a:solidFill>
              <a:srgbClr val="001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622835" y="139510"/>
            <a:ext cx="10938310" cy="124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1C74"/>
                </a:solidFill>
              </a:rPr>
              <a:t>Сценарий </a:t>
            </a:r>
            <a:r>
              <a:rPr lang="ru-RU" sz="3200" b="1" dirty="0">
                <a:solidFill>
                  <a:srgbClr val="001C74"/>
                </a:solidFill>
              </a:rPr>
              <a:t>3: сеть для удалённого управления </a:t>
            </a:r>
            <a:endParaRPr lang="ru-RU" sz="3200" b="1" dirty="0" smtClean="0">
              <a:solidFill>
                <a:srgbClr val="001C74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1C74"/>
                </a:solidFill>
              </a:rPr>
              <a:t>с </a:t>
            </a:r>
            <a:r>
              <a:rPr lang="ru-RU" sz="3200" b="1" dirty="0">
                <a:solidFill>
                  <a:srgbClr val="001C74"/>
                </a:solidFill>
              </a:rPr>
              <a:t>независимой резервной сетью для телеметрии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644793" y="2698213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1C74"/>
                </a:solidFill>
              </a:rPr>
              <a:t>Как достичь</a:t>
            </a:r>
            <a:endParaRPr lang="ru-RU" sz="2000" b="1" dirty="0">
              <a:solidFill>
                <a:srgbClr val="001C74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02493" y="3272590"/>
            <a:ext cx="3701513" cy="2858703"/>
            <a:chOff x="4591050" y="1752600"/>
            <a:chExt cx="3154680" cy="448055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9105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2BB8EE">
                    <a:alpha val="20000"/>
                    <a:lumMod val="50000"/>
                    <a:lumOff val="5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91050" y="1752600"/>
              <a:ext cx="66978" cy="4480559"/>
            </a:xfrm>
            <a:prstGeom prst="rect">
              <a:avLst/>
            </a:prstGeom>
            <a:solidFill>
              <a:srgbClr val="2B7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4341787" y="2698213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B78F5"/>
                </a:solidFill>
              </a:rPr>
              <a:t>Объем работ</a:t>
            </a:r>
            <a:endParaRPr lang="ru-RU" sz="2000" b="1" dirty="0">
              <a:solidFill>
                <a:srgbClr val="2B78F5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91158" y="3272590"/>
            <a:ext cx="3298862" cy="2858703"/>
            <a:chOff x="8435340" y="1752600"/>
            <a:chExt cx="3154680" cy="448055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43534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2BB8EE">
                    <a:alpha val="20000"/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435340" y="1752600"/>
              <a:ext cx="66978" cy="4480559"/>
            </a:xfrm>
            <a:prstGeom prst="rect">
              <a:avLst/>
            </a:prstGeom>
            <a:solidFill>
              <a:srgbClr val="2BB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53">
              <a:extLst>
                <a:ext uri="{FF2B5EF4-FFF2-40B4-BE49-F238E27FC236}">
                  <a16:creationId xmlns:a16="http://schemas.microsoft.com/office/drawing/2014/main" id="{BAD685D2-6ABB-428D-AEC5-D3AEB91A9F8B}"/>
                </a:ext>
              </a:extLst>
            </p:cNvPr>
            <p:cNvSpPr/>
            <p:nvPr/>
          </p:nvSpPr>
          <p:spPr>
            <a:xfrm>
              <a:off x="8632659" y="1934433"/>
              <a:ext cx="2827019" cy="2751476"/>
            </a:xfrm>
            <a:custGeom>
              <a:avLst/>
              <a:gdLst>
                <a:gd name="connsiteX0" fmla="*/ 0 w 4293811"/>
                <a:gd name="connsiteY0" fmla="*/ 0 h 1471722"/>
                <a:gd name="connsiteX1" fmla="*/ 4293811 w 4293811"/>
                <a:gd name="connsiteY1" fmla="*/ 0 h 1471722"/>
                <a:gd name="connsiteX2" fmla="*/ 4293811 w 4293811"/>
                <a:gd name="connsiteY2" fmla="*/ 1471722 h 1471722"/>
                <a:gd name="connsiteX3" fmla="*/ 0 w 4293811"/>
                <a:gd name="connsiteY3" fmla="*/ 1471722 h 1471722"/>
                <a:gd name="connsiteX4" fmla="*/ 0 w 4293811"/>
                <a:gd name="connsiteY4" fmla="*/ 0 h 1471722"/>
                <a:gd name="connsiteX0" fmla="*/ 0 w 4293811"/>
                <a:gd name="connsiteY0" fmla="*/ 0 h 1471722"/>
                <a:gd name="connsiteX1" fmla="*/ 4293811 w 4293811"/>
                <a:gd name="connsiteY1" fmla="*/ 0 h 1471722"/>
                <a:gd name="connsiteX2" fmla="*/ 4293811 w 4293811"/>
                <a:gd name="connsiteY2" fmla="*/ 1471722 h 1471722"/>
                <a:gd name="connsiteX3" fmla="*/ 0 w 4293811"/>
                <a:gd name="connsiteY3" fmla="*/ 1471722 h 1471722"/>
                <a:gd name="connsiteX4" fmla="*/ 91440 w 4293811"/>
                <a:gd name="connsiteY4" fmla="*/ 91440 h 1471722"/>
                <a:gd name="connsiteX0" fmla="*/ 0 w 4293811"/>
                <a:gd name="connsiteY0" fmla="*/ 0 h 1471722"/>
                <a:gd name="connsiteX1" fmla="*/ 4293811 w 4293811"/>
                <a:gd name="connsiteY1" fmla="*/ 0 h 1471722"/>
                <a:gd name="connsiteX2" fmla="*/ 4293811 w 4293811"/>
                <a:gd name="connsiteY2" fmla="*/ 1471722 h 1471722"/>
                <a:gd name="connsiteX3" fmla="*/ 0 w 4293811"/>
                <a:gd name="connsiteY3" fmla="*/ 1471722 h 1471722"/>
                <a:gd name="connsiteX4" fmla="*/ 15240 w 4293811"/>
                <a:gd name="connsiteY4" fmla="*/ 584200 h 1471722"/>
                <a:gd name="connsiteX0" fmla="*/ 0 w 4293811"/>
                <a:gd name="connsiteY0" fmla="*/ 0 h 1471722"/>
                <a:gd name="connsiteX1" fmla="*/ 4293811 w 4293811"/>
                <a:gd name="connsiteY1" fmla="*/ 0 h 1471722"/>
                <a:gd name="connsiteX2" fmla="*/ 4293811 w 4293811"/>
                <a:gd name="connsiteY2" fmla="*/ 1471722 h 1471722"/>
                <a:gd name="connsiteX3" fmla="*/ 0 w 4293811"/>
                <a:gd name="connsiteY3" fmla="*/ 1471722 h 1471722"/>
                <a:gd name="connsiteX0" fmla="*/ 792480 w 4293811"/>
                <a:gd name="connsiteY0" fmla="*/ 0 h 1471722"/>
                <a:gd name="connsiteX1" fmla="*/ 4293811 w 4293811"/>
                <a:gd name="connsiteY1" fmla="*/ 0 h 1471722"/>
                <a:gd name="connsiteX2" fmla="*/ 4293811 w 4293811"/>
                <a:gd name="connsiteY2" fmla="*/ 1471722 h 1471722"/>
                <a:gd name="connsiteX3" fmla="*/ 0 w 4293811"/>
                <a:gd name="connsiteY3" fmla="*/ 1471722 h 1471722"/>
                <a:gd name="connsiteX0" fmla="*/ 0 w 3501331"/>
                <a:gd name="connsiteY0" fmla="*/ 0 h 1471722"/>
                <a:gd name="connsiteX1" fmla="*/ 3501331 w 3501331"/>
                <a:gd name="connsiteY1" fmla="*/ 0 h 1471722"/>
                <a:gd name="connsiteX2" fmla="*/ 3501331 w 3501331"/>
                <a:gd name="connsiteY2" fmla="*/ 1471722 h 1471722"/>
                <a:gd name="connsiteX3" fmla="*/ 15240 w 3501331"/>
                <a:gd name="connsiteY3" fmla="*/ 1471722 h 147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1331" h="1471722">
                  <a:moveTo>
                    <a:pt x="0" y="0"/>
                  </a:moveTo>
                  <a:lnTo>
                    <a:pt x="3501331" y="0"/>
                  </a:lnTo>
                  <a:lnTo>
                    <a:pt x="3501331" y="1471722"/>
                  </a:lnTo>
                  <a:lnTo>
                    <a:pt x="15240" y="1471722"/>
                  </a:lnTo>
                </a:path>
              </a:pathLst>
            </a:custGeom>
            <a:noFill/>
            <a:ln w="12700">
              <a:noFill/>
            </a:ln>
          </p:spPr>
          <p:txBody>
            <a:bodyPr wrap="square" lIns="90000" tIns="46800" rIns="90000" bIns="46800" anchor="t">
              <a:spAutoFit/>
            </a:bodyPr>
            <a:lstStyle/>
            <a:p>
              <a:r>
                <a:rPr lang="ru-RU" sz="1400" dirty="0">
                  <a:solidFill>
                    <a:srgbClr val="001C74"/>
                  </a:solidFill>
                </a:rPr>
                <a:t>Сценарий 3 является оптимальным, т.к. позволяет обеспечить требования к сервисам передачи данных через сеть 5</a:t>
              </a:r>
              <a:r>
                <a:rPr lang="en-US" sz="1400" dirty="0">
                  <a:solidFill>
                    <a:srgbClr val="001C74"/>
                  </a:solidFill>
                </a:rPr>
                <a:t>G</a:t>
              </a:r>
              <a:r>
                <a:rPr lang="ru-RU" sz="1400" dirty="0">
                  <a:solidFill>
                    <a:srgbClr val="001C74"/>
                  </a:solidFill>
                </a:rPr>
                <a:t>, а увеличить надёжность за счёт сети </a:t>
              </a:r>
              <a:r>
                <a:rPr lang="en-US" sz="1400" dirty="0">
                  <a:solidFill>
                    <a:srgbClr val="001C74"/>
                  </a:solidFill>
                </a:rPr>
                <a:t>LTE</a:t>
              </a:r>
              <a:r>
                <a:rPr lang="ru-RU" sz="1400" dirty="0">
                  <a:solidFill>
                    <a:srgbClr val="001C74"/>
                  </a:solidFill>
                </a:rPr>
                <a:t> (без строительства дублирующей сети 5</a:t>
              </a:r>
              <a:r>
                <a:rPr lang="en-US" sz="1400" dirty="0">
                  <a:solidFill>
                    <a:srgbClr val="001C74"/>
                  </a:solidFill>
                </a:rPr>
                <a:t>G)</a:t>
              </a:r>
              <a:endParaRPr lang="ru-RU" sz="1400" dirty="0">
                <a:solidFill>
                  <a:srgbClr val="001C74"/>
                </a:solidFill>
              </a:endParaRPr>
            </a:p>
          </p:txBody>
        </p:sp>
      </p:grpSp>
      <p:sp>
        <p:nvSpPr>
          <p:cNvPr id="33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8038781" y="2698213"/>
            <a:ext cx="315468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BB8EE"/>
                </a:solidFill>
              </a:rPr>
              <a:t>Вывод</a:t>
            </a:r>
            <a:endParaRPr lang="ru-RU" sz="2000" b="1" dirty="0">
              <a:solidFill>
                <a:srgbClr val="2BB8EE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28353"/>
              </p:ext>
            </p:extLst>
          </p:nvPr>
        </p:nvGraphicFramePr>
        <p:xfrm>
          <a:off x="746760" y="1365154"/>
          <a:ext cx="567883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01">
                  <a:extLst>
                    <a:ext uri="{9D8B030D-6E8A-4147-A177-3AD203B41FA5}">
                      <a16:colId xmlns:a16="http://schemas.microsoft.com/office/drawing/2014/main" val="4074284922"/>
                    </a:ext>
                  </a:extLst>
                </a:gridCol>
                <a:gridCol w="1663589">
                  <a:extLst>
                    <a:ext uri="{9D8B030D-6E8A-4147-A177-3AD203B41FA5}">
                      <a16:colId xmlns:a16="http://schemas.microsoft.com/office/drawing/2014/main" val="1386365602"/>
                    </a:ext>
                  </a:extLst>
                </a:gridCol>
                <a:gridCol w="1892945">
                  <a:extLst>
                    <a:ext uri="{9D8B030D-6E8A-4147-A177-3AD203B41FA5}">
                      <a16:colId xmlns:a16="http://schemas.microsoft.com/office/drawing/2014/main" val="801252554"/>
                    </a:ext>
                  </a:extLst>
                </a:gridCol>
              </a:tblGrid>
              <a:tr h="46223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телеметрии</a:t>
                      </a:r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7527" rtl="0" eaLnBrk="1" latinLnBrk="0" hangingPunct="1"/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Удалённое управление</a:t>
                      </a:r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3075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Задержка, </a:t>
                      </a:r>
                      <a:r>
                        <a:rPr lang="ru-RU" sz="1400" b="1" kern="1200" dirty="0" err="1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мс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200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≤ 50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44959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</a:t>
                      </a:r>
                      <a:r>
                        <a:rPr lang="en-US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UL, </a:t>
                      </a:r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Мбит/с</a:t>
                      </a:r>
                      <a:endParaRPr lang="ru-RU" sz="1400" b="1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1,5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≥ 30</a:t>
                      </a:r>
                      <a:endParaRPr lang="ru-RU" sz="1400" kern="1200" dirty="0">
                        <a:solidFill>
                          <a:srgbClr val="001C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990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562175" y="3397383"/>
            <a:ext cx="335146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Модернизация сети </a:t>
            </a:r>
            <a:r>
              <a:rPr lang="en-US" sz="1400" dirty="0">
                <a:solidFill>
                  <a:srgbClr val="001C74"/>
                </a:solidFill>
              </a:rPr>
              <a:t>LTE</a:t>
            </a:r>
            <a:endParaRPr lang="ru-RU" sz="1400" dirty="0">
              <a:solidFill>
                <a:srgbClr val="001C74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Строительство сети </a:t>
            </a:r>
            <a:r>
              <a:rPr lang="en-US" sz="1400" dirty="0">
                <a:solidFill>
                  <a:srgbClr val="001C74"/>
                </a:solidFill>
              </a:rPr>
              <a:t>5G 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en-US" sz="1400" dirty="0">
                <a:solidFill>
                  <a:srgbClr val="001C74"/>
                </a:solidFill>
              </a:rPr>
              <a:t>Stand alone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endParaRPr lang="en-US" sz="1400" dirty="0">
              <a:solidFill>
                <a:srgbClr val="001C74"/>
              </a:solidFill>
            </a:endParaRPr>
          </a:p>
          <a:p>
            <a:pPr marL="539750" lvl="1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1C74"/>
                </a:solidFill>
              </a:rPr>
              <a:t>в диапазоне 3,4 ГГц - </a:t>
            </a:r>
            <a:r>
              <a:rPr lang="ru-RU" sz="1400" b="1" dirty="0">
                <a:solidFill>
                  <a:srgbClr val="F15A22"/>
                </a:solidFill>
              </a:rPr>
              <a:t>285</a:t>
            </a:r>
            <a:r>
              <a:rPr lang="ru-RU" sz="1400" dirty="0">
                <a:solidFill>
                  <a:srgbClr val="001C74"/>
                </a:solidFill>
              </a:rPr>
              <a:t> </a:t>
            </a:r>
            <a:r>
              <a:rPr lang="ru-RU" sz="1400" b="1" dirty="0">
                <a:solidFill>
                  <a:srgbClr val="F15A22"/>
                </a:solidFill>
              </a:rPr>
              <a:t>шт.</a:t>
            </a:r>
          </a:p>
          <a:p>
            <a:pPr marL="539750" lvl="1" indent="-2698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1C74"/>
                </a:solidFill>
              </a:rPr>
              <a:t>в диапазоне 4,8 ГГц - </a:t>
            </a:r>
            <a:r>
              <a:rPr lang="en-US" sz="1400" b="1" dirty="0">
                <a:solidFill>
                  <a:srgbClr val="F15A22"/>
                </a:solidFill>
              </a:rPr>
              <a:t>402</a:t>
            </a:r>
            <a:r>
              <a:rPr lang="ru-RU" sz="1400" b="1" dirty="0">
                <a:solidFill>
                  <a:srgbClr val="F15A22"/>
                </a:solidFill>
              </a:rPr>
              <a:t> шт.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001C74"/>
                </a:solidFill>
              </a:rPr>
              <a:t>Строительство </a:t>
            </a:r>
            <a:r>
              <a:rPr lang="ru-RU" sz="1400" dirty="0">
                <a:solidFill>
                  <a:srgbClr val="001C74"/>
                </a:solidFill>
              </a:rPr>
              <a:t>ВОЛС</a:t>
            </a:r>
            <a:r>
              <a:rPr lang="en-US" sz="1400" dirty="0">
                <a:solidFill>
                  <a:srgbClr val="001C74"/>
                </a:solidFill>
              </a:rPr>
              <a:t> ~ </a:t>
            </a:r>
            <a:r>
              <a:rPr lang="en-US" sz="1400" b="1" dirty="0">
                <a:solidFill>
                  <a:srgbClr val="F15A22"/>
                </a:solidFill>
              </a:rPr>
              <a:t>800 </a:t>
            </a:r>
            <a:r>
              <a:rPr lang="ru-RU" sz="1400" b="1" dirty="0">
                <a:solidFill>
                  <a:srgbClr val="F15A22"/>
                </a:solidFill>
              </a:rPr>
              <a:t>км</a:t>
            </a:r>
            <a:endParaRPr lang="en-US" sz="1400" b="1" dirty="0">
              <a:solidFill>
                <a:srgbClr val="F15A2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ru-RU" sz="1400" dirty="0">
              <a:solidFill>
                <a:srgbClr val="001C7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828" y="3392738"/>
            <a:ext cx="27135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rgbClr val="001C74"/>
                </a:solidFill>
              </a:rPr>
              <a:t>Для достижения </a:t>
            </a:r>
            <a:r>
              <a:rPr lang="ru-RU" sz="1400" b="1" dirty="0">
                <a:solidFill>
                  <a:srgbClr val="F15A22"/>
                </a:solidFill>
              </a:rPr>
              <a:t>надёжности сети 99,99% </a:t>
            </a:r>
            <a:r>
              <a:rPr lang="ru-RU" sz="1400" dirty="0">
                <a:solidFill>
                  <a:srgbClr val="001C74"/>
                </a:solidFill>
              </a:rPr>
              <a:t>необходима реализация двух сценариев: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Модернизировать сеть </a:t>
            </a:r>
            <a:r>
              <a:rPr lang="en-US" sz="1400" dirty="0">
                <a:solidFill>
                  <a:srgbClr val="001C74"/>
                </a:solidFill>
              </a:rPr>
              <a:t>LTE </a:t>
            </a:r>
            <a:r>
              <a:rPr lang="ru-RU" sz="1400" dirty="0">
                <a:solidFill>
                  <a:srgbClr val="001C74"/>
                </a:solidFill>
              </a:rPr>
              <a:t>– обеспечит передачу телеметрии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1C74"/>
                </a:solidFill>
              </a:rPr>
              <a:t>Построить сеть 5</a:t>
            </a:r>
            <a:r>
              <a:rPr lang="en-US" sz="1400" dirty="0">
                <a:solidFill>
                  <a:srgbClr val="001C74"/>
                </a:solidFill>
              </a:rPr>
              <a:t>G</a:t>
            </a:r>
            <a:r>
              <a:rPr lang="ru-RU" sz="1400" dirty="0">
                <a:solidFill>
                  <a:srgbClr val="001C74"/>
                </a:solidFill>
              </a:rPr>
              <a:t> – обеспечит возможность удалённого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833550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E1BAD-175B-EF4A-AE3E-52267A0DAE49}"/>
              </a:ext>
            </a:extLst>
          </p:cNvPr>
          <p:cNvSpPr txBox="1">
            <a:spLocks/>
          </p:cNvSpPr>
          <p:nvPr/>
        </p:nvSpPr>
        <p:spPr>
          <a:xfrm>
            <a:off x="498585" y="208620"/>
            <a:ext cx="10484847" cy="56323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rgbClr val="001C74"/>
                </a:solidFill>
              </a:rPr>
              <a:t>Видеоаналитика</a:t>
            </a:r>
            <a:r>
              <a:rPr lang="ru-RU" sz="3400" b="1" dirty="0" smtClean="0">
                <a:solidFill>
                  <a:srgbClr val="001C74"/>
                </a:solidFill>
              </a:rPr>
              <a:t>¹</a:t>
            </a:r>
            <a:r>
              <a:rPr lang="ru-RU" sz="3400" dirty="0" smtClean="0"/>
              <a:t> – </a:t>
            </a:r>
            <a:r>
              <a:rPr lang="ru-RU" sz="3400" dirty="0" smtClean="0">
                <a:solidFill>
                  <a:srgbClr val="001C74"/>
                </a:solidFill>
              </a:rPr>
              <a:t>фокусное направление</a:t>
            </a:r>
            <a:endParaRPr lang="ru-RU" sz="3400" dirty="0">
              <a:solidFill>
                <a:srgbClr val="001C74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0327" y="6140130"/>
            <a:ext cx="912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+mj-lt"/>
              </a:rPr>
              <a:t>1. Точность рассчитана на основе данных, предоставленных клиентами </a:t>
            </a:r>
            <a:r>
              <a:rPr lang="ru-RU" sz="900" dirty="0" err="1">
                <a:latin typeface="+mj-lt"/>
              </a:rPr>
              <a:t>билайн</a:t>
            </a:r>
            <a:r>
              <a:rPr lang="ru-RU" sz="900" dirty="0">
                <a:latin typeface="+mj-lt"/>
              </a:rPr>
              <a:t> по результатам оказания услуг, и тестирования решения. Сведения носят информационно-справочный характер, </a:t>
            </a:r>
            <a:r>
              <a:rPr lang="ru-RU" sz="900" dirty="0" err="1">
                <a:latin typeface="+mj-lt"/>
              </a:rPr>
              <a:t>билайн</a:t>
            </a:r>
            <a:r>
              <a:rPr lang="ru-RU" sz="900" dirty="0">
                <a:latin typeface="+mj-lt"/>
              </a:rPr>
              <a:t> не гарантирует достижение указанных результатов.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99980" y="4986708"/>
            <a:ext cx="251338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проектов по видео в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месяц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1C7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8021" y="4986708"/>
            <a:ext cx="251338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1C74"/>
                </a:solidFill>
              </a:rPr>
              <a:t>точность</a:t>
            </a:r>
            <a:r>
              <a:rPr lang="ru-RU" b="1" baseline="30000" dirty="0">
                <a:solidFill>
                  <a:srgbClr val="001C74"/>
                </a:solidFill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</a:rPr>
              <a:t>модели распознавания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99980" y="3985254"/>
            <a:ext cx="969817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15A22"/>
                </a:solidFill>
              </a:rPr>
              <a:t>20+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8021" y="3985254"/>
            <a:ext cx="1117294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F15A22"/>
                </a:solidFill>
              </a:rPr>
              <a:t>95%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8021" y="3721736"/>
            <a:ext cx="1117294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более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99980" y="1143762"/>
            <a:ext cx="631583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15A22"/>
                </a:solidFill>
              </a:rPr>
              <a:t>30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8021" y="1143762"/>
            <a:ext cx="969817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F15A22"/>
                </a:solidFill>
              </a:rPr>
              <a:t>20+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8162" y="2145216"/>
            <a:ext cx="2940833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готовых сценариев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из коробки и 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кастомизация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 под нестандартные задачи</a:t>
            </a: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BAB46542-A9DD-43D9-6BAB-5ECA81C1B662}"/>
              </a:ext>
            </a:extLst>
          </p:cNvPr>
          <p:cNvSpPr/>
          <p:nvPr/>
        </p:nvSpPr>
        <p:spPr>
          <a:xfrm>
            <a:off x="808021" y="2145216"/>
            <a:ext cx="2844621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выделенная команда экспертов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1C7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по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видеонаблюдению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1C7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ea typeface="+mn-ea"/>
                <a:cs typeface="+mn-cs"/>
              </a:rPr>
              <a:t>видеоаналитике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1C7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2E05A00-BFD1-DFA1-6153-7A8B58DFD074}"/>
              </a:ext>
            </a:extLst>
          </p:cNvPr>
          <p:cNvCxnSpPr>
            <a:cxnSpLocks/>
          </p:cNvCxnSpPr>
          <p:nvPr/>
        </p:nvCxnSpPr>
        <p:spPr>
          <a:xfrm>
            <a:off x="808021" y="4816251"/>
            <a:ext cx="2513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443CF6E-3CCC-F24D-A223-F70B0276D28C}"/>
              </a:ext>
            </a:extLst>
          </p:cNvPr>
          <p:cNvCxnSpPr>
            <a:cxnSpLocks/>
          </p:cNvCxnSpPr>
          <p:nvPr/>
        </p:nvCxnSpPr>
        <p:spPr>
          <a:xfrm>
            <a:off x="808021" y="1929332"/>
            <a:ext cx="2513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DF04593-4FED-918D-A9AF-792EB80D9110}"/>
              </a:ext>
            </a:extLst>
          </p:cNvPr>
          <p:cNvCxnSpPr>
            <a:cxnSpLocks/>
          </p:cNvCxnSpPr>
          <p:nvPr/>
        </p:nvCxnSpPr>
        <p:spPr>
          <a:xfrm>
            <a:off x="4438162" y="1929332"/>
            <a:ext cx="2513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5D7966F-7108-2AE3-B4AA-86407473405D}"/>
              </a:ext>
            </a:extLst>
          </p:cNvPr>
          <p:cNvCxnSpPr>
            <a:cxnSpLocks/>
          </p:cNvCxnSpPr>
          <p:nvPr/>
        </p:nvCxnSpPr>
        <p:spPr>
          <a:xfrm>
            <a:off x="4438162" y="4816251"/>
            <a:ext cx="2513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7844461" y="1735088"/>
            <a:ext cx="3252309" cy="4166742"/>
            <a:chOff x="746760" y="1752600"/>
            <a:chExt cx="3154680" cy="448055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46760" y="1752600"/>
              <a:ext cx="3154680" cy="4480559"/>
            </a:xfrm>
            <a:prstGeom prst="rect">
              <a:avLst/>
            </a:prstGeom>
            <a:gradFill flip="none" rotWithShape="1">
              <a:gsLst>
                <a:gs pos="47000">
                  <a:schemeClr val="bg1">
                    <a:alpha val="97000"/>
                  </a:schemeClr>
                </a:gs>
                <a:gs pos="100000">
                  <a:srgbClr val="001C74">
                    <a:lumMod val="20000"/>
                    <a:lumOff val="80000"/>
                    <a:alpha val="2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46760" y="1752600"/>
              <a:ext cx="66978" cy="4480559"/>
            </a:xfrm>
            <a:prstGeom prst="rect">
              <a:avLst/>
            </a:prstGeom>
            <a:solidFill>
              <a:srgbClr val="001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32D57F-B2EA-2744-A8D5-0B91B22689B9}"/>
              </a:ext>
            </a:extLst>
          </p:cNvPr>
          <p:cNvSpPr txBox="1"/>
          <p:nvPr/>
        </p:nvSpPr>
        <p:spPr>
          <a:xfrm>
            <a:off x="8284699" y="1874675"/>
            <a:ext cx="283195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8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1C74"/>
                </a:solidFill>
                <a:ea typeface="+mj-ea"/>
                <a:cs typeface="+mj-cs"/>
                <a:sym typeface="Arial"/>
              </a:rPr>
              <a:t>Социальная </a:t>
            </a:r>
            <a:r>
              <a:rPr lang="ru-RU" sz="1600" b="1" dirty="0" smtClean="0">
                <a:solidFill>
                  <a:srgbClr val="001C74"/>
                </a:solidFill>
                <a:ea typeface="+mj-ea"/>
                <a:cs typeface="+mj-cs"/>
                <a:sym typeface="Arial"/>
              </a:rPr>
              <a:t>сфера</a:t>
            </a:r>
            <a:endParaRPr lang="ru-RU" sz="1600" b="1" dirty="0">
              <a:solidFill>
                <a:srgbClr val="001C74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622AF5-6575-A441-B725-EA1FD523D581}"/>
              </a:ext>
            </a:extLst>
          </p:cNvPr>
          <p:cNvSpPr txBox="1"/>
          <p:nvPr/>
        </p:nvSpPr>
        <p:spPr>
          <a:xfrm>
            <a:off x="8287365" y="2292728"/>
            <a:ext cx="339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1C74"/>
                </a:solidFill>
                <a:cs typeface="Arial"/>
                <a:sym typeface="Arial"/>
              </a:rPr>
              <a:t>Транспортная </a:t>
            </a:r>
            <a:r>
              <a:rPr lang="ru-RU" sz="1600" b="1" dirty="0" smtClean="0">
                <a:solidFill>
                  <a:srgbClr val="001C74"/>
                </a:solidFill>
                <a:cs typeface="Arial"/>
                <a:sym typeface="Arial"/>
              </a:rPr>
              <a:t>инфраструктура</a:t>
            </a:r>
            <a:endParaRPr lang="ru-RU" sz="1600" b="1" dirty="0">
              <a:solidFill>
                <a:srgbClr val="001C74"/>
              </a:solidFill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622AF5-6575-A441-B725-EA1FD523D581}"/>
              </a:ext>
            </a:extLst>
          </p:cNvPr>
          <p:cNvSpPr txBox="1"/>
          <p:nvPr/>
        </p:nvSpPr>
        <p:spPr>
          <a:xfrm>
            <a:off x="8290283" y="3618010"/>
            <a:ext cx="359870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80000"/>
              </a:lnSpc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1600" b="1" dirty="0" smtClean="0">
                <a:solidFill>
                  <a:srgbClr val="001C74"/>
                </a:solidFill>
                <a:cs typeface="Arial"/>
                <a:sym typeface="Arial"/>
              </a:rPr>
              <a:t>Экология</a:t>
            </a:r>
            <a:endParaRPr lang="ru-RU" sz="1600" b="1" dirty="0">
              <a:solidFill>
                <a:srgbClr val="001C74"/>
              </a:solidFill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32D57F-B2EA-2744-A8D5-0B91B22689B9}"/>
              </a:ext>
            </a:extLst>
          </p:cNvPr>
          <p:cNvSpPr txBox="1"/>
          <p:nvPr/>
        </p:nvSpPr>
        <p:spPr>
          <a:xfrm>
            <a:off x="8284699" y="4158055"/>
            <a:ext cx="283195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8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1C74"/>
                </a:solidFill>
                <a:cs typeface="Arial"/>
                <a:sym typeface="Arial"/>
              </a:rPr>
              <a:t>Безопасность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44461" y="979037"/>
            <a:ext cx="3234665" cy="603533"/>
          </a:xfrm>
          <a:prstGeom prst="rect">
            <a:avLst/>
          </a:prstGeom>
          <a:solidFill>
            <a:srgbClr val="FF631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141560" y="1104584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Сферы применения: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32D57F-B2EA-2744-A8D5-0B91B22689B9}"/>
              </a:ext>
            </a:extLst>
          </p:cNvPr>
          <p:cNvSpPr txBox="1"/>
          <p:nvPr/>
        </p:nvSpPr>
        <p:spPr>
          <a:xfrm>
            <a:off x="8284699" y="4789366"/>
            <a:ext cx="283195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80000"/>
              </a:lnSpc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1C74"/>
                </a:solidFill>
                <a:cs typeface="Arial"/>
                <a:sym typeface="Arial"/>
              </a:rPr>
              <a:t>Ритейл</a:t>
            </a:r>
            <a:endParaRPr lang="ru-RU" sz="1600" b="1" dirty="0">
              <a:solidFill>
                <a:srgbClr val="001C74"/>
              </a:solidFill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32D57F-B2EA-2744-A8D5-0B91B22689B9}"/>
              </a:ext>
            </a:extLst>
          </p:cNvPr>
          <p:cNvSpPr txBox="1"/>
          <p:nvPr/>
        </p:nvSpPr>
        <p:spPr>
          <a:xfrm>
            <a:off x="8287365" y="5317673"/>
            <a:ext cx="283195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80000"/>
              </a:lnSpc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1C74"/>
                </a:solidFill>
                <a:cs typeface="Arial"/>
                <a:sym typeface="Arial"/>
              </a:rPr>
              <a:t>Промышленность</a:t>
            </a:r>
            <a:endParaRPr lang="ru-RU" sz="1600" b="1" dirty="0">
              <a:solidFill>
                <a:srgbClr val="001C74"/>
              </a:solidFill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32D57F-B2EA-2744-A8D5-0B91B22689B9}"/>
              </a:ext>
            </a:extLst>
          </p:cNvPr>
          <p:cNvSpPr txBox="1"/>
          <p:nvPr/>
        </p:nvSpPr>
        <p:spPr>
          <a:xfrm>
            <a:off x="8284699" y="3098462"/>
            <a:ext cx="283195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80000"/>
              </a:lnSpc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1C74"/>
                </a:solidFill>
                <a:cs typeface="Arial"/>
                <a:sym typeface="Arial"/>
              </a:rPr>
              <a:t>Здравоохранение</a:t>
            </a:r>
            <a:endParaRPr lang="ru-RU" sz="1600" b="1" dirty="0">
              <a:solidFill>
                <a:srgbClr val="001C74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9840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73380" y="822960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F1060A-0A1F-8E4E-BF35-D0DA3AD5DB54}"/>
              </a:ext>
            </a:extLst>
          </p:cNvPr>
          <p:cNvSpPr/>
          <p:nvPr/>
        </p:nvSpPr>
        <p:spPr>
          <a:xfrm>
            <a:off x="719751" y="144572"/>
            <a:ext cx="94768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lnSpc>
                <a:spcPct val="85000"/>
              </a:lnSpc>
              <a:spcAft>
                <a:spcPts val="800"/>
              </a:spcAft>
              <a:defRPr/>
            </a:pPr>
            <a:r>
              <a:rPr lang="ru-RU" sz="4000" b="1" dirty="0" err="1" smtClean="0">
                <a:solidFill>
                  <a:srgbClr val="001C74"/>
                </a:solidFill>
                <a:latin typeface="+mj-lt"/>
                <a:ea typeface="+mj-ea"/>
                <a:cs typeface="+mj-cs"/>
                <a:sym typeface="Arial"/>
              </a:rPr>
              <a:t>Видеоаналитика</a:t>
            </a:r>
            <a:r>
              <a:rPr lang="ru-RU" sz="4000" b="1" dirty="0" smtClean="0">
                <a:solidFill>
                  <a:srgbClr val="001C74"/>
                </a:solidFill>
                <a:latin typeface="+mj-lt"/>
                <a:ea typeface="+mj-ea"/>
                <a:cs typeface="+mj-cs"/>
                <a:sym typeface="Arial"/>
              </a:rPr>
              <a:t> для транспорта</a:t>
            </a:r>
            <a:endParaRPr lang="ru-RU" sz="4000" b="1" dirty="0">
              <a:solidFill>
                <a:srgbClr val="001C74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8A293-C723-5642-BB46-17B429D357CD}"/>
              </a:ext>
            </a:extLst>
          </p:cNvPr>
          <p:cNvSpPr txBox="1"/>
          <p:nvPr/>
        </p:nvSpPr>
        <p:spPr>
          <a:xfrm>
            <a:off x="795344" y="3105372"/>
            <a:ext cx="3447517" cy="2754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 dirty="0">
                <a:solidFill>
                  <a:srgbClr val="001C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Подсчет интенсивности трафика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1F341B1-316E-654D-A3B2-034478A226D5}"/>
              </a:ext>
            </a:extLst>
          </p:cNvPr>
          <p:cNvSpPr/>
          <p:nvPr/>
        </p:nvSpPr>
        <p:spPr>
          <a:xfrm>
            <a:off x="719751" y="3694713"/>
            <a:ext cx="3523110" cy="2019844"/>
          </a:xfrm>
          <a:prstGeom prst="roundRect">
            <a:avLst>
              <a:gd name="adj" fmla="val 10380"/>
            </a:avLst>
          </a:prstGeom>
          <a:blipFill>
            <a:blip r:embed="rId2"/>
            <a:srcRect/>
            <a:stretch>
              <a:fillRect t="-5594" b="-5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37563B1-D7C5-1B45-B50A-472F555F6C04}"/>
              </a:ext>
            </a:extLst>
          </p:cNvPr>
          <p:cNvSpPr/>
          <p:nvPr/>
        </p:nvSpPr>
        <p:spPr>
          <a:xfrm>
            <a:off x="4415522" y="3694713"/>
            <a:ext cx="3523110" cy="2019844"/>
          </a:xfrm>
          <a:prstGeom prst="roundRect">
            <a:avLst>
              <a:gd name="adj" fmla="val 10380"/>
            </a:avLst>
          </a:prstGeom>
          <a:blipFill>
            <a:blip r:embed="rId3"/>
            <a:srcRect/>
            <a:stretch>
              <a:fillRect t="-6811" b="-240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44C8D65-BFBB-0049-9874-B3F3AAF7C34E}"/>
              </a:ext>
            </a:extLst>
          </p:cNvPr>
          <p:cNvSpPr/>
          <p:nvPr/>
        </p:nvSpPr>
        <p:spPr>
          <a:xfrm>
            <a:off x="8111293" y="3694713"/>
            <a:ext cx="3523110" cy="2019844"/>
          </a:xfrm>
          <a:prstGeom prst="roundRect">
            <a:avLst>
              <a:gd name="adj" fmla="val 10380"/>
            </a:avLst>
          </a:prstGeom>
          <a:blipFill>
            <a:blip r:embed="rId4"/>
            <a:srcRect/>
            <a:stretch>
              <a:fillRect l="-3866" r="-3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3A267-3134-4344-AF0C-7A8B60D74727}"/>
              </a:ext>
            </a:extLst>
          </p:cNvPr>
          <p:cNvSpPr txBox="1"/>
          <p:nvPr/>
        </p:nvSpPr>
        <p:spPr>
          <a:xfrm>
            <a:off x="8313312" y="5847444"/>
            <a:ext cx="2831224" cy="458587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Beeline Sans Medium" panose="020B0600040202020204" pitchFamily="34" charset="-52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Определение выхода людей</a:t>
            </a:r>
            <a:b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на проезжую часть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7EE2D-F1FF-F740-8C0A-1E8C5715AFC3}"/>
              </a:ext>
            </a:extLst>
          </p:cNvPr>
          <p:cNvSpPr txBox="1"/>
          <p:nvPr/>
        </p:nvSpPr>
        <p:spPr>
          <a:xfrm>
            <a:off x="806875" y="5848967"/>
            <a:ext cx="3435986" cy="27546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Beeline Sans Medium" panose="020B0600040202020204" pitchFamily="34" charset="-52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Распознавание номерных </a:t>
            </a: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знаков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274880-CFB9-0443-BB14-15A6624A7364}"/>
              </a:ext>
            </a:extLst>
          </p:cNvPr>
          <p:cNvSpPr txBox="1"/>
          <p:nvPr/>
        </p:nvSpPr>
        <p:spPr>
          <a:xfrm>
            <a:off x="4676356" y="5848967"/>
            <a:ext cx="3461977" cy="27546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Beeline Sans Medium" panose="020B0600040202020204" pitchFamily="34" charset="-52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Определение </a:t>
            </a:r>
            <a:r>
              <a:rPr lang="ru-RU" b="1" dirty="0" smtClean="0">
                <a:solidFill>
                  <a:srgbClr val="001C74"/>
                </a:solidFill>
                <a:latin typeface="Century Gothic" panose="020B0502020202020204" pitchFamily="34" charset="0"/>
              </a:rPr>
              <a:t>цвета и </a:t>
            </a:r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типа ТС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83B6CC34-7267-1249-95D8-435A28C6FF6A}"/>
              </a:ext>
            </a:extLst>
          </p:cNvPr>
          <p:cNvSpPr/>
          <p:nvPr/>
        </p:nvSpPr>
        <p:spPr>
          <a:xfrm>
            <a:off x="719751" y="1017222"/>
            <a:ext cx="3523110" cy="2019844"/>
          </a:xfrm>
          <a:prstGeom prst="roundRect">
            <a:avLst>
              <a:gd name="adj" fmla="val 6863"/>
            </a:avLst>
          </a:prstGeom>
          <a:blipFill>
            <a:blip r:embed="rId5"/>
            <a:srcRect/>
            <a:stretch>
              <a:fillRect l="-8490" t="-2510" r="-2" b="-28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7563B1-D7C5-1B45-B50A-472F555F6C04}"/>
              </a:ext>
            </a:extLst>
          </p:cNvPr>
          <p:cNvSpPr/>
          <p:nvPr/>
        </p:nvSpPr>
        <p:spPr>
          <a:xfrm>
            <a:off x="8111293" y="1017222"/>
            <a:ext cx="3523110" cy="2019844"/>
          </a:xfrm>
          <a:prstGeom prst="roundRect">
            <a:avLst>
              <a:gd name="adj" fmla="val 10380"/>
            </a:avLst>
          </a:prstGeom>
          <a:blipFill>
            <a:blip r:embed="rId6"/>
            <a:srcRect/>
            <a:stretch>
              <a:fillRect l="-978" r="-9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274880-CFB9-0443-BB14-15A6624A7364}"/>
              </a:ext>
            </a:extLst>
          </p:cNvPr>
          <p:cNvSpPr txBox="1"/>
          <p:nvPr/>
        </p:nvSpPr>
        <p:spPr>
          <a:xfrm>
            <a:off x="8908826" y="3092755"/>
            <a:ext cx="208509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Beeline Sans Medium" panose="020B0600040202020204" pitchFamily="34" charset="-52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rgbClr val="001C74"/>
                </a:solidFill>
                <a:latin typeface="Century Gothic" panose="020B0502020202020204" pitchFamily="34" charset="0"/>
              </a:rPr>
              <a:t>Детекция драк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37563B1-D7C5-1B45-B50A-472F555F6C04}"/>
              </a:ext>
            </a:extLst>
          </p:cNvPr>
          <p:cNvSpPr/>
          <p:nvPr/>
        </p:nvSpPr>
        <p:spPr>
          <a:xfrm>
            <a:off x="4415522" y="1017222"/>
            <a:ext cx="3523110" cy="2019844"/>
          </a:xfrm>
          <a:prstGeom prst="roundRect">
            <a:avLst>
              <a:gd name="adj" fmla="val 10380"/>
            </a:avLst>
          </a:prstGeom>
          <a:blipFill>
            <a:blip r:embed="rId7"/>
            <a:srcRect/>
            <a:stretch>
              <a:fillRect l="-12207" t="-72417" r="-46158" b="-346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274880-CFB9-0443-BB14-15A6624A7364}"/>
              </a:ext>
            </a:extLst>
          </p:cNvPr>
          <p:cNvSpPr txBox="1"/>
          <p:nvPr/>
        </p:nvSpPr>
        <p:spPr>
          <a:xfrm>
            <a:off x="5018817" y="3077439"/>
            <a:ext cx="2782061" cy="307777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1400" b="1" dirty="0">
                <a:solidFill>
                  <a:srgbClr val="001C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Поиск безбилетников</a:t>
            </a:r>
          </a:p>
        </p:txBody>
      </p:sp>
    </p:spTree>
    <p:extLst>
      <p:ext uri="{BB962C8B-B14F-4D97-AF65-F5344CB8AC3E}">
        <p14:creationId xmlns:p14="http://schemas.microsoft.com/office/powerpoint/2010/main" val="79458124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6211</TotalTime>
  <Words>1053</Words>
  <Application>Microsoft Office PowerPoint</Application>
  <PresentationFormat>Широкоэкранный</PresentationFormat>
  <Paragraphs>200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STIXGeneral-Regular</vt:lpstr>
      <vt:lpstr>Century Gothic</vt:lpstr>
      <vt:lpstr>Calibri</vt:lpstr>
      <vt:lpstr>Beeline Sans</vt:lpstr>
      <vt:lpstr>Beeline Sans Medium</vt:lpstr>
      <vt:lpstr>Тема Office</vt:lpstr>
      <vt:lpstr>Связь вдоль дорог для людей и техники.  Система раскрытия номеров на базе AI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Звягинцев Михаил Владимирович</cp:lastModifiedBy>
  <cp:revision>286</cp:revision>
  <dcterms:created xsi:type="dcterms:W3CDTF">2023-05-03T14:32:16Z</dcterms:created>
  <dcterms:modified xsi:type="dcterms:W3CDTF">2025-05-29T06:25:35Z</dcterms:modified>
</cp:coreProperties>
</file>